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7"/>
  </p:notesMasterIdLst>
  <p:handoutMasterIdLst>
    <p:handoutMasterId r:id="rId88"/>
  </p:handoutMasterIdLst>
  <p:sldIdLst>
    <p:sldId id="328" r:id="rId2"/>
    <p:sldId id="660" r:id="rId3"/>
    <p:sldId id="396" r:id="rId4"/>
    <p:sldId id="401" r:id="rId5"/>
    <p:sldId id="397" r:id="rId6"/>
    <p:sldId id="261" r:id="rId7"/>
    <p:sldId id="262" r:id="rId8"/>
    <p:sldId id="464" r:id="rId9"/>
    <p:sldId id="466" r:id="rId10"/>
    <p:sldId id="661" r:id="rId11"/>
    <p:sldId id="468" r:id="rId12"/>
    <p:sldId id="664" r:id="rId13"/>
    <p:sldId id="665" r:id="rId14"/>
    <p:sldId id="666" r:id="rId15"/>
    <p:sldId id="667" r:id="rId16"/>
    <p:sldId id="668" r:id="rId17"/>
    <p:sldId id="669" r:id="rId18"/>
    <p:sldId id="670" r:id="rId19"/>
    <p:sldId id="671" r:id="rId20"/>
    <p:sldId id="672" r:id="rId21"/>
    <p:sldId id="673" r:id="rId22"/>
    <p:sldId id="674" r:id="rId23"/>
    <p:sldId id="675" r:id="rId24"/>
    <p:sldId id="676" r:id="rId25"/>
    <p:sldId id="677" r:id="rId26"/>
    <p:sldId id="678" r:id="rId27"/>
    <p:sldId id="679" r:id="rId28"/>
    <p:sldId id="680" r:id="rId29"/>
    <p:sldId id="681" r:id="rId30"/>
    <p:sldId id="682" r:id="rId31"/>
    <p:sldId id="683" r:id="rId32"/>
    <p:sldId id="684" r:id="rId33"/>
    <p:sldId id="685" r:id="rId34"/>
    <p:sldId id="686" r:id="rId35"/>
    <p:sldId id="687" r:id="rId36"/>
    <p:sldId id="688" r:id="rId37"/>
    <p:sldId id="689" r:id="rId38"/>
    <p:sldId id="690" r:id="rId39"/>
    <p:sldId id="691" r:id="rId40"/>
    <p:sldId id="692" r:id="rId41"/>
    <p:sldId id="693" r:id="rId42"/>
    <p:sldId id="694" r:id="rId43"/>
    <p:sldId id="695" r:id="rId44"/>
    <p:sldId id="696" r:id="rId45"/>
    <p:sldId id="697" r:id="rId46"/>
    <p:sldId id="698" r:id="rId47"/>
    <p:sldId id="699" r:id="rId48"/>
    <p:sldId id="700" r:id="rId49"/>
    <p:sldId id="701" r:id="rId50"/>
    <p:sldId id="702" r:id="rId51"/>
    <p:sldId id="703" r:id="rId52"/>
    <p:sldId id="704" r:id="rId53"/>
    <p:sldId id="705" r:id="rId54"/>
    <p:sldId id="706" r:id="rId55"/>
    <p:sldId id="707" r:id="rId56"/>
    <p:sldId id="708" r:id="rId57"/>
    <p:sldId id="709" r:id="rId58"/>
    <p:sldId id="710" r:id="rId59"/>
    <p:sldId id="711" r:id="rId60"/>
    <p:sldId id="712" r:id="rId61"/>
    <p:sldId id="713" r:id="rId62"/>
    <p:sldId id="714" r:id="rId63"/>
    <p:sldId id="715" r:id="rId64"/>
    <p:sldId id="716" r:id="rId65"/>
    <p:sldId id="717" r:id="rId66"/>
    <p:sldId id="718" r:id="rId67"/>
    <p:sldId id="719" r:id="rId68"/>
    <p:sldId id="720" r:id="rId69"/>
    <p:sldId id="721" r:id="rId70"/>
    <p:sldId id="722" r:id="rId71"/>
    <p:sldId id="723" r:id="rId72"/>
    <p:sldId id="724" r:id="rId73"/>
    <p:sldId id="725" r:id="rId74"/>
    <p:sldId id="726" r:id="rId75"/>
    <p:sldId id="727" r:id="rId76"/>
    <p:sldId id="728" r:id="rId77"/>
    <p:sldId id="729" r:id="rId78"/>
    <p:sldId id="730" r:id="rId79"/>
    <p:sldId id="731" r:id="rId80"/>
    <p:sldId id="732" r:id="rId81"/>
    <p:sldId id="733" r:id="rId82"/>
    <p:sldId id="734" r:id="rId83"/>
    <p:sldId id="735" r:id="rId84"/>
    <p:sldId id="736" r:id="rId85"/>
    <p:sldId id="737" r:id="rId8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A600"/>
    <a:srgbClr val="E6E6E6"/>
    <a:srgbClr val="E8E8E8"/>
    <a:srgbClr val="D86424"/>
    <a:srgbClr val="874694"/>
    <a:srgbClr val="74508A"/>
    <a:srgbClr val="FFCC66"/>
    <a:srgbClr val="FFCE06"/>
    <a:srgbClr val="2069E0"/>
    <a:srgbClr val="4C87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832" autoAdjust="0"/>
    <p:restoredTop sz="93557" autoAdjust="0"/>
  </p:normalViewPr>
  <p:slideViewPr>
    <p:cSldViewPr snapToGrid="0">
      <p:cViewPr varScale="1">
        <p:scale>
          <a:sx n="59" d="100"/>
          <a:sy n="59" d="100"/>
        </p:scale>
        <p:origin x="592"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BD4F264-5077-43CE-8FBA-7503A8AA86C2}" type="doc">
      <dgm:prSet loTypeId="urn:microsoft.com/office/officeart/2005/8/layout/arrow6#1" loCatId="process" qsTypeId="urn:microsoft.com/office/officeart/2005/8/quickstyle/simple1#1" qsCatId="simple" csTypeId="urn:microsoft.com/office/officeart/2005/8/colors/accent1_2#1" csCatId="accent1" phldr="1"/>
      <dgm:spPr/>
      <dgm:t>
        <a:bodyPr/>
        <a:lstStyle/>
        <a:p>
          <a:endParaRPr lang="zh-CN" altLang="en-US"/>
        </a:p>
      </dgm:t>
    </dgm:pt>
    <dgm:pt modelId="{18705A43-698F-433E-9910-E3855A078238}">
      <dgm:prSet phldrT="[文本]"/>
      <dgm:spPr/>
      <dgm:t>
        <a:bodyPr/>
        <a:lstStyle/>
        <a:p>
          <a:r>
            <a:rPr lang="en-US" altLang="zh-CN" dirty="0"/>
            <a:t>Text Analysis</a:t>
          </a:r>
          <a:endParaRPr lang="zh-CN" altLang="en-US" dirty="0"/>
        </a:p>
      </dgm:t>
    </dgm:pt>
    <dgm:pt modelId="{CE0089CD-7D95-4E6E-9CA0-D982CA766BAC}" type="parTrans" cxnId="{EAF868D7-314C-4C2C-BE3B-5D34FB41A26D}">
      <dgm:prSet/>
      <dgm:spPr/>
      <dgm:t>
        <a:bodyPr/>
        <a:lstStyle/>
        <a:p>
          <a:endParaRPr lang="zh-CN" altLang="en-US"/>
        </a:p>
      </dgm:t>
    </dgm:pt>
    <dgm:pt modelId="{2076C768-D0CF-4C66-B1A0-633C48AF66D8}" type="sibTrans" cxnId="{EAF868D7-314C-4C2C-BE3B-5D34FB41A26D}">
      <dgm:prSet/>
      <dgm:spPr/>
      <dgm:t>
        <a:bodyPr/>
        <a:lstStyle/>
        <a:p>
          <a:endParaRPr lang="zh-CN" altLang="en-US"/>
        </a:p>
      </dgm:t>
    </dgm:pt>
    <dgm:pt modelId="{D0B77696-2C3D-4CA5-8F26-06A33A9D0DB7}">
      <dgm:prSet phldrT="[文本]"/>
      <dgm:spPr/>
      <dgm:t>
        <a:bodyPr/>
        <a:lstStyle/>
        <a:p>
          <a:r>
            <a:rPr lang="en-US" altLang="zh-CN" dirty="0"/>
            <a:t>Language Focus</a:t>
          </a:r>
          <a:endParaRPr lang="zh-CN" altLang="en-US" dirty="0"/>
        </a:p>
      </dgm:t>
    </dgm:pt>
    <dgm:pt modelId="{0E085ECD-7FE9-4FAC-9425-C0CD64CB4257}" type="parTrans" cxnId="{6D727A5A-25A6-4922-B977-CD2560852AC1}">
      <dgm:prSet/>
      <dgm:spPr/>
      <dgm:t>
        <a:bodyPr/>
        <a:lstStyle/>
        <a:p>
          <a:endParaRPr lang="zh-CN" altLang="en-US"/>
        </a:p>
      </dgm:t>
    </dgm:pt>
    <dgm:pt modelId="{10E9D0B7-8607-4A14-92B0-8E52B60F7740}" type="sibTrans" cxnId="{6D727A5A-25A6-4922-B977-CD2560852AC1}">
      <dgm:prSet/>
      <dgm:spPr/>
      <dgm:t>
        <a:bodyPr/>
        <a:lstStyle/>
        <a:p>
          <a:endParaRPr lang="zh-CN" altLang="en-US"/>
        </a:p>
      </dgm:t>
    </dgm:pt>
    <dgm:pt modelId="{68776FEB-C07E-47CD-BA1C-2E851E938177}" type="pres">
      <dgm:prSet presAssocID="{9BD4F264-5077-43CE-8FBA-7503A8AA86C2}" presName="compositeShape" presStyleCnt="0">
        <dgm:presLayoutVars>
          <dgm:chMax val="2"/>
          <dgm:dir/>
          <dgm:resizeHandles val="exact"/>
        </dgm:presLayoutVars>
      </dgm:prSet>
      <dgm:spPr/>
    </dgm:pt>
    <dgm:pt modelId="{8A313109-D524-484B-B941-F3AC206CB270}" type="pres">
      <dgm:prSet presAssocID="{9BD4F264-5077-43CE-8FBA-7503A8AA86C2}" presName="ribbon" presStyleLbl="node1" presStyleIdx="0" presStyleCnt="1" custScaleX="85586" custScaleY="89761" custLinFactNeighborX="-2036" custLinFactNeighborY="-3010"/>
      <dgm:spPr/>
    </dgm:pt>
    <dgm:pt modelId="{4E1C95DA-1E0A-480B-B9F0-EEDC608EAB9E}" type="pres">
      <dgm:prSet presAssocID="{9BD4F264-5077-43CE-8FBA-7503A8AA86C2}" presName="leftArrowText" presStyleLbl="node1" presStyleIdx="0" presStyleCnt="1">
        <dgm:presLayoutVars>
          <dgm:chMax val="0"/>
          <dgm:bulletEnabled val="1"/>
        </dgm:presLayoutVars>
      </dgm:prSet>
      <dgm:spPr/>
    </dgm:pt>
    <dgm:pt modelId="{9F968956-9A7D-4173-A197-4218AD526706}" type="pres">
      <dgm:prSet presAssocID="{9BD4F264-5077-43CE-8FBA-7503A8AA86C2}" presName="rightArrowText" presStyleLbl="node1" presStyleIdx="0" presStyleCnt="1">
        <dgm:presLayoutVars>
          <dgm:chMax val="0"/>
          <dgm:bulletEnabled val="1"/>
        </dgm:presLayoutVars>
      </dgm:prSet>
      <dgm:spPr/>
    </dgm:pt>
  </dgm:ptLst>
  <dgm:cxnLst>
    <dgm:cxn modelId="{DBA2881D-0E09-4893-8FE7-42D8A4F4D22C}" type="presOf" srcId="{D0B77696-2C3D-4CA5-8F26-06A33A9D0DB7}" destId="{9F968956-9A7D-4173-A197-4218AD526706}" srcOrd="0" destOrd="0" presId="urn:microsoft.com/office/officeart/2005/8/layout/arrow6#1"/>
    <dgm:cxn modelId="{6D727A5A-25A6-4922-B977-CD2560852AC1}" srcId="{9BD4F264-5077-43CE-8FBA-7503A8AA86C2}" destId="{D0B77696-2C3D-4CA5-8F26-06A33A9D0DB7}" srcOrd="1" destOrd="0" parTransId="{0E085ECD-7FE9-4FAC-9425-C0CD64CB4257}" sibTransId="{10E9D0B7-8607-4A14-92B0-8E52B60F7740}"/>
    <dgm:cxn modelId="{599A7FA5-74AE-4E87-9195-D02DE55F4FC8}" type="presOf" srcId="{18705A43-698F-433E-9910-E3855A078238}" destId="{4E1C95DA-1E0A-480B-B9F0-EEDC608EAB9E}" srcOrd="0" destOrd="0" presId="urn:microsoft.com/office/officeart/2005/8/layout/arrow6#1"/>
    <dgm:cxn modelId="{C46BD3C7-0373-4D37-ACAB-A5BDA3029096}" type="presOf" srcId="{9BD4F264-5077-43CE-8FBA-7503A8AA86C2}" destId="{68776FEB-C07E-47CD-BA1C-2E851E938177}" srcOrd="0" destOrd="0" presId="urn:microsoft.com/office/officeart/2005/8/layout/arrow6#1"/>
    <dgm:cxn modelId="{EAF868D7-314C-4C2C-BE3B-5D34FB41A26D}" srcId="{9BD4F264-5077-43CE-8FBA-7503A8AA86C2}" destId="{18705A43-698F-433E-9910-E3855A078238}" srcOrd="0" destOrd="0" parTransId="{CE0089CD-7D95-4E6E-9CA0-D982CA766BAC}" sibTransId="{2076C768-D0CF-4C66-B1A0-633C48AF66D8}"/>
    <dgm:cxn modelId="{44784B50-359C-48DC-B672-D814C3873F9F}" type="presParOf" srcId="{68776FEB-C07E-47CD-BA1C-2E851E938177}" destId="{8A313109-D524-484B-B941-F3AC206CB270}" srcOrd="0" destOrd="0" presId="urn:microsoft.com/office/officeart/2005/8/layout/arrow6#1"/>
    <dgm:cxn modelId="{D35552B0-3EB9-47FB-B8F1-2D9E9175E5B7}" type="presParOf" srcId="{68776FEB-C07E-47CD-BA1C-2E851E938177}" destId="{4E1C95DA-1E0A-480B-B9F0-EEDC608EAB9E}" srcOrd="1" destOrd="0" presId="urn:microsoft.com/office/officeart/2005/8/layout/arrow6#1"/>
    <dgm:cxn modelId="{AE0DFF12-0B15-4703-B21E-202D467299F2}" type="presParOf" srcId="{68776FEB-C07E-47CD-BA1C-2E851E938177}" destId="{9F968956-9A7D-4173-A197-4218AD526706}" srcOrd="2" destOrd="0" presId="urn:microsoft.com/office/officeart/2005/8/layout/arrow6#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313109-D524-484B-B941-F3AC206CB270}">
      <dsp:nvSpPr>
        <dsp:cNvPr id="0" name=""/>
        <dsp:cNvSpPr/>
      </dsp:nvSpPr>
      <dsp:spPr>
        <a:xfrm>
          <a:off x="314140" y="614569"/>
          <a:ext cx="5199388" cy="2181208"/>
        </a:xfrm>
        <a:prstGeom prst="leftRightRibb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1C95DA-1E0A-480B-B9F0-EEDC608EAB9E}">
      <dsp:nvSpPr>
        <dsp:cNvPr id="0" name=""/>
        <dsp:cNvSpPr/>
      </dsp:nvSpPr>
      <dsp:spPr>
        <a:xfrm>
          <a:off x="729005" y="988561"/>
          <a:ext cx="2004764" cy="1190708"/>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7348" rIns="0" bIns="125730" numCol="1" spcCol="1270" anchor="ctr" anchorCtr="0">
          <a:noAutofit/>
        </a:bodyPr>
        <a:lstStyle/>
        <a:p>
          <a:pPr marL="0" lvl="0" indent="0" algn="ctr" defTabSz="1466850">
            <a:lnSpc>
              <a:spcPct val="90000"/>
            </a:lnSpc>
            <a:spcBef>
              <a:spcPct val="0"/>
            </a:spcBef>
            <a:spcAft>
              <a:spcPct val="35000"/>
            </a:spcAft>
            <a:buNone/>
          </a:pPr>
          <a:r>
            <a:rPr lang="en-US" altLang="zh-CN" sz="3300" kern="1200" dirty="0"/>
            <a:t>Text Analysis</a:t>
          </a:r>
          <a:endParaRPr lang="zh-CN" altLang="en-US" sz="3300" kern="1200" dirty="0"/>
        </a:p>
      </dsp:txBody>
      <dsp:txXfrm>
        <a:off x="729005" y="988561"/>
        <a:ext cx="2004764" cy="1190708"/>
      </dsp:txXfrm>
    </dsp:sp>
    <dsp:sp modelId="{9F968956-9A7D-4173-A197-4218AD526706}">
      <dsp:nvSpPr>
        <dsp:cNvPr id="0" name=""/>
        <dsp:cNvSpPr/>
      </dsp:nvSpPr>
      <dsp:spPr>
        <a:xfrm>
          <a:off x="3037522" y="1377364"/>
          <a:ext cx="2369267" cy="1190708"/>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7348" rIns="0" bIns="125730" numCol="1" spcCol="1270" anchor="ctr" anchorCtr="0">
          <a:noAutofit/>
        </a:bodyPr>
        <a:lstStyle/>
        <a:p>
          <a:pPr marL="0" lvl="0" indent="0" algn="ctr" defTabSz="1466850">
            <a:lnSpc>
              <a:spcPct val="90000"/>
            </a:lnSpc>
            <a:spcBef>
              <a:spcPct val="0"/>
            </a:spcBef>
            <a:spcAft>
              <a:spcPct val="35000"/>
            </a:spcAft>
            <a:buNone/>
          </a:pPr>
          <a:r>
            <a:rPr lang="en-US" altLang="zh-CN" sz="3300" kern="1200" dirty="0"/>
            <a:t>Language Focus</a:t>
          </a:r>
          <a:endParaRPr lang="zh-CN" altLang="en-US" sz="3300" kern="1200" dirty="0"/>
        </a:p>
      </dsp:txBody>
      <dsp:txXfrm>
        <a:off x="3037522" y="1377364"/>
        <a:ext cx="2369267" cy="1190708"/>
      </dsp:txXfrm>
    </dsp:sp>
  </dsp:spTree>
</dsp:drawing>
</file>

<file path=ppt/diagrams/layout1.xml><?xml version="1.0" encoding="utf-8"?>
<dgm:layoutDef xmlns:dgm="http://schemas.openxmlformats.org/drawingml/2006/diagram" xmlns:a="http://schemas.openxmlformats.org/drawingml/2006/main" uniqueId="urn:microsoft.com/office/officeart/2005/8/layout/arrow6#1">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ar" val="2.5"/>
      <dgm:param type="vertAlign" val="mid"/>
      <dgm:param type="horzAlign" val="ctr"/>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2020/9/4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7391724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9CC418-3A60-43E9-BD30-B5F3676A6068}" type="datetimeFigureOut">
              <a:rPr lang="zh-CN" altLang="en-US" smtClean="0"/>
              <a:t>2020/9/4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D66D20-C27E-4F88-8B09-303578CD2AE1}" type="slidenum">
              <a:rPr lang="zh-CN" altLang="en-US" smtClean="0"/>
              <a:t>‹#›</a:t>
            </a:fld>
            <a:endParaRPr lang="zh-CN" altLang="en-US"/>
          </a:p>
        </p:txBody>
      </p:sp>
    </p:spTree>
    <p:extLst>
      <p:ext uri="{BB962C8B-B14F-4D97-AF65-F5344CB8AC3E}">
        <p14:creationId xmlns:p14="http://schemas.microsoft.com/office/powerpoint/2010/main" val="3690665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extLst>
      <p:ext uri="{BB962C8B-B14F-4D97-AF65-F5344CB8AC3E}">
        <p14:creationId xmlns:p14="http://schemas.microsoft.com/office/powerpoint/2010/main" val="2746658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29</a:t>
            </a:fld>
            <a:endParaRPr lang="zh-CN" altLang="en-US"/>
          </a:p>
        </p:txBody>
      </p:sp>
    </p:spTree>
    <p:extLst>
      <p:ext uri="{BB962C8B-B14F-4D97-AF65-F5344CB8AC3E}">
        <p14:creationId xmlns:p14="http://schemas.microsoft.com/office/powerpoint/2010/main" val="1928655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30</a:t>
            </a:fld>
            <a:endParaRPr lang="zh-CN" altLang="en-US"/>
          </a:p>
        </p:txBody>
      </p:sp>
    </p:spTree>
    <p:extLst>
      <p:ext uri="{BB962C8B-B14F-4D97-AF65-F5344CB8AC3E}">
        <p14:creationId xmlns:p14="http://schemas.microsoft.com/office/powerpoint/2010/main" val="1163558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31</a:t>
            </a:fld>
            <a:endParaRPr lang="zh-CN" altLang="en-US"/>
          </a:p>
        </p:txBody>
      </p:sp>
    </p:spTree>
    <p:extLst>
      <p:ext uri="{BB962C8B-B14F-4D97-AF65-F5344CB8AC3E}">
        <p14:creationId xmlns:p14="http://schemas.microsoft.com/office/powerpoint/2010/main" val="3616095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35</a:t>
            </a:fld>
            <a:endParaRPr lang="zh-CN" altLang="en-US"/>
          </a:p>
        </p:txBody>
      </p:sp>
    </p:spTree>
    <p:extLst>
      <p:ext uri="{BB962C8B-B14F-4D97-AF65-F5344CB8AC3E}">
        <p14:creationId xmlns:p14="http://schemas.microsoft.com/office/powerpoint/2010/main" val="800510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36</a:t>
            </a:fld>
            <a:endParaRPr lang="zh-CN" altLang="en-US"/>
          </a:p>
        </p:txBody>
      </p:sp>
    </p:spTree>
    <p:extLst>
      <p:ext uri="{BB962C8B-B14F-4D97-AF65-F5344CB8AC3E}">
        <p14:creationId xmlns:p14="http://schemas.microsoft.com/office/powerpoint/2010/main" val="1703538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56</a:t>
            </a:fld>
            <a:endParaRPr lang="zh-CN" altLang="en-US"/>
          </a:p>
        </p:txBody>
      </p:sp>
    </p:spTree>
    <p:extLst>
      <p:ext uri="{BB962C8B-B14F-4D97-AF65-F5344CB8AC3E}">
        <p14:creationId xmlns:p14="http://schemas.microsoft.com/office/powerpoint/2010/main" val="1934313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0D476CD-C764-4B67-8976-77434A440905}"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18332EFB-38CF-445F-96B9-87392E0A1E01}"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5C5E4788-54E0-4319-A3A4-0DFB2971DC4D}"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DDA92DC-927F-428B-9A37-04FDDEA5CCD7}"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3F1E06AA-7692-40CC-B212-536F60B1CA89}"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1056B7DA-8B96-4B75-B632-36602CA6C0A1}" type="datetime1">
              <a:rPr lang="zh-CN" altLang="en-US" smtClean="0"/>
              <a:t>2020/9/4</a:t>
            </a:fld>
            <a:endParaRPr lang="zh-CN" alt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fld id="{2E52E61B-28AF-4BDF-B176-517C8FDA3FE1}" type="datetime1">
              <a:rPr lang="zh-CN" altLang="en-US" smtClean="0"/>
              <a:t>2020/9/4</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单击此处编辑母版标题样式</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fld id="{448D3A09-F6E8-4C5F-8E92-4092FAF42A32}" type="datetime1">
              <a:rPr lang="zh-CN" altLang="en-US" smtClean="0"/>
              <a:t>2020/9/4</a:t>
            </a:fld>
            <a:endParaRPr lang="zh-CN" altLang="en-US"/>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r>
              <a:rPr lang="zh-CN" altLang="en-US" dirty="0"/>
              <a:t>华东师范大学出版社</a:t>
            </a:r>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4" name="矩形 3"/>
          <p:cNvSpPr/>
          <p:nvPr userDrawn="1"/>
        </p:nvSpPr>
        <p:spPr>
          <a:xfrm>
            <a:off x="0" y="6410325"/>
            <a:ext cx="12192000" cy="447675"/>
          </a:xfrm>
          <a:prstGeom prst="rect">
            <a:avLst/>
          </a:prstGeom>
          <a:solidFill>
            <a:srgbClr val="E6E6E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79751" y="6464461"/>
            <a:ext cx="1835672" cy="28528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fld id="{6BA3229B-95E0-4572-8177-B2C60467F69B}" type="datetime1">
              <a:rPr lang="zh-CN" altLang="en-US" smtClean="0"/>
              <a:t>2020/9/4</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lvl1pPr>
              <a:defRPr>
                <a:solidFill>
                  <a:schemeClr val="tx2"/>
                </a:solidFill>
              </a:defRPr>
            </a:lvl1pPr>
          </a:lstStyle>
          <a:p>
            <a:fld id="{D1E5D587-4EBD-42B6-B4E6-EC7E636CF84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7491B6D2-5CCE-4458-A17C-8B31D50A7766}" type="datetime1">
              <a:rPr lang="zh-CN" altLang="en-US" smtClean="0"/>
              <a:t>2020/9/4</a:t>
            </a:fld>
            <a:endParaRPr lang="zh-CN" alt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slide" Target="slide8.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 Target="slide7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8.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6.xml"/><Relationship Id="rId5" Type="http://schemas.openxmlformats.org/officeDocument/2006/relationships/tags" Target="../tags/tag5.xml"/><Relationship Id="rId10" Type="http://schemas.openxmlformats.org/officeDocument/2006/relationships/slide" Target="slide5.xml"/><Relationship Id="rId4" Type="http://schemas.openxmlformats.org/officeDocument/2006/relationships/tags" Target="../tags/tag4.xml"/><Relationship Id="rId9"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3.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3.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3.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3.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2.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3.png"/></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slide" Target="slide3.xml"/></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7.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slide" Target="slide3.xml"/><Relationship Id="rId4" Type="http://schemas.openxmlformats.org/officeDocument/2006/relationships/image" Target="../media/image6.png"/><Relationship Id="rId9"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6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8.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6.png"/></Relationships>
</file>

<file path=ppt/slides/_rels/slide6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6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Layout" Target="../diagrams/layout1.xml"/><Relationship Id="rId7"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7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slide" Target="slide9.xml"/><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slide" Target="slide67.xml"/><Relationship Id="rId5" Type="http://schemas.openxmlformats.org/officeDocument/2006/relationships/slide" Target="slide41.xml"/><Relationship Id="rId4" Type="http://schemas.openxmlformats.org/officeDocument/2006/relationships/slide" Target="slide28.xml"/></Relationships>
</file>

<file path=ppt/slides/_rels/slide8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slide" Target="slide73.xml"/></Relationships>
</file>

<file path=ppt/slides/_rels/slide8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557"/>
            <a:ext cx="12192000" cy="6853815"/>
          </a:xfrm>
          <a:prstGeom prst="rect">
            <a:avLst/>
          </a:prstGeom>
        </p:spPr>
      </p:pic>
      <p:sp>
        <p:nvSpPr>
          <p:cNvPr id="4" name="流程图: 手动输入 3"/>
          <p:cNvSpPr/>
          <p:nvPr/>
        </p:nvSpPr>
        <p:spPr>
          <a:xfrm rot="5400000" flipH="1">
            <a:off x="1214437" y="-1238196"/>
            <a:ext cx="6885305" cy="9314180"/>
          </a:xfrm>
          <a:prstGeom prst="flowChartManualInput">
            <a:avLst/>
          </a:prstGeom>
          <a:solidFill>
            <a:schemeClr val="accent5">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手动输入 24"/>
          <p:cNvSpPr/>
          <p:nvPr/>
        </p:nvSpPr>
        <p:spPr>
          <a:xfrm rot="5400000" flipV="1">
            <a:off x="6391274" y="1033900"/>
            <a:ext cx="6878215" cy="476290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7 w 10000"/>
              <a:gd name="connsiteY0-2" fmla="*/ 3247 h 10000"/>
              <a:gd name="connsiteX1-3" fmla="*/ 10000 w 10000"/>
              <a:gd name="connsiteY1-4" fmla="*/ 0 h 10000"/>
              <a:gd name="connsiteX2-5" fmla="*/ 10000 w 10000"/>
              <a:gd name="connsiteY2-6" fmla="*/ 10000 h 10000"/>
              <a:gd name="connsiteX3-7" fmla="*/ 0 w 10000"/>
              <a:gd name="connsiteY3-8" fmla="*/ 10000 h 10000"/>
              <a:gd name="connsiteX4-9" fmla="*/ 17 w 10000"/>
              <a:gd name="connsiteY4-10" fmla="*/ 3247 h 10000"/>
              <a:gd name="connsiteX0-11" fmla="*/ 17 w 10034"/>
              <a:gd name="connsiteY0-12" fmla="*/ 3870 h 10623"/>
              <a:gd name="connsiteX1-13" fmla="*/ 10034 w 10034"/>
              <a:gd name="connsiteY1-14" fmla="*/ 0 h 10623"/>
              <a:gd name="connsiteX2-15" fmla="*/ 10000 w 10034"/>
              <a:gd name="connsiteY2-16" fmla="*/ 10623 h 10623"/>
              <a:gd name="connsiteX3-17" fmla="*/ 0 w 10034"/>
              <a:gd name="connsiteY3-18" fmla="*/ 10623 h 10623"/>
              <a:gd name="connsiteX4-19" fmla="*/ 17 w 10034"/>
              <a:gd name="connsiteY4-20" fmla="*/ 3870 h 10623"/>
              <a:gd name="connsiteX0-21" fmla="*/ 17 w 10034"/>
              <a:gd name="connsiteY0-22" fmla="*/ 4052 h 10623"/>
              <a:gd name="connsiteX1-23" fmla="*/ 10034 w 10034"/>
              <a:gd name="connsiteY1-24" fmla="*/ 0 h 10623"/>
              <a:gd name="connsiteX2-25" fmla="*/ 10000 w 10034"/>
              <a:gd name="connsiteY2-26" fmla="*/ 10623 h 10623"/>
              <a:gd name="connsiteX3-27" fmla="*/ 0 w 10034"/>
              <a:gd name="connsiteY3-28" fmla="*/ 10623 h 10623"/>
              <a:gd name="connsiteX4-29" fmla="*/ 17 w 10034"/>
              <a:gd name="connsiteY4-30" fmla="*/ 4052 h 10623"/>
              <a:gd name="connsiteX0-31" fmla="*/ 135 w 10034"/>
              <a:gd name="connsiteY0-32" fmla="*/ 4494 h 10623"/>
              <a:gd name="connsiteX1-33" fmla="*/ 10034 w 10034"/>
              <a:gd name="connsiteY1-34" fmla="*/ 0 h 10623"/>
              <a:gd name="connsiteX2-35" fmla="*/ 10000 w 10034"/>
              <a:gd name="connsiteY2-36" fmla="*/ 10623 h 10623"/>
              <a:gd name="connsiteX3-37" fmla="*/ 0 w 10034"/>
              <a:gd name="connsiteY3-38" fmla="*/ 10623 h 10623"/>
              <a:gd name="connsiteX4-39" fmla="*/ 135 w 10034"/>
              <a:gd name="connsiteY4-40" fmla="*/ 4494 h 10623"/>
              <a:gd name="connsiteX0-41" fmla="*/ 17 w 10034"/>
              <a:gd name="connsiteY0-42" fmla="*/ 4130 h 10623"/>
              <a:gd name="connsiteX1-43" fmla="*/ 10034 w 10034"/>
              <a:gd name="connsiteY1-44" fmla="*/ 0 h 10623"/>
              <a:gd name="connsiteX2-45" fmla="*/ 10000 w 10034"/>
              <a:gd name="connsiteY2-46" fmla="*/ 10623 h 10623"/>
              <a:gd name="connsiteX3-47" fmla="*/ 0 w 10034"/>
              <a:gd name="connsiteY3-48" fmla="*/ 10623 h 10623"/>
              <a:gd name="connsiteX4-49" fmla="*/ 17 w 10034"/>
              <a:gd name="connsiteY4-50" fmla="*/ 4130 h 10623"/>
              <a:gd name="connsiteX0-51" fmla="*/ 8 w 10034"/>
              <a:gd name="connsiteY0-52" fmla="*/ 4185 h 10623"/>
              <a:gd name="connsiteX1-53" fmla="*/ 10034 w 10034"/>
              <a:gd name="connsiteY1-54" fmla="*/ 0 h 10623"/>
              <a:gd name="connsiteX2-55" fmla="*/ 10000 w 10034"/>
              <a:gd name="connsiteY2-56" fmla="*/ 10623 h 10623"/>
              <a:gd name="connsiteX3-57" fmla="*/ 0 w 10034"/>
              <a:gd name="connsiteY3-58" fmla="*/ 10623 h 10623"/>
              <a:gd name="connsiteX4-59" fmla="*/ 8 w 10034"/>
              <a:gd name="connsiteY4-60" fmla="*/ 4185 h 10623"/>
              <a:gd name="connsiteX0-61" fmla="*/ 8 w 10034"/>
              <a:gd name="connsiteY0-62" fmla="*/ 4226 h 10623"/>
              <a:gd name="connsiteX1-63" fmla="*/ 10034 w 10034"/>
              <a:gd name="connsiteY1-64" fmla="*/ 0 h 10623"/>
              <a:gd name="connsiteX2-65" fmla="*/ 10000 w 10034"/>
              <a:gd name="connsiteY2-66" fmla="*/ 10623 h 10623"/>
              <a:gd name="connsiteX3-67" fmla="*/ 0 w 10034"/>
              <a:gd name="connsiteY3-68" fmla="*/ 10623 h 10623"/>
              <a:gd name="connsiteX4-69" fmla="*/ 8 w 10034"/>
              <a:gd name="connsiteY4-70" fmla="*/ 4226 h 10623"/>
              <a:gd name="connsiteX0-71" fmla="*/ 1 w 10045"/>
              <a:gd name="connsiteY0-72" fmla="*/ 4171 h 10623"/>
              <a:gd name="connsiteX1-73" fmla="*/ 10045 w 10045"/>
              <a:gd name="connsiteY1-74" fmla="*/ 0 h 10623"/>
              <a:gd name="connsiteX2-75" fmla="*/ 10011 w 10045"/>
              <a:gd name="connsiteY2-76" fmla="*/ 10623 h 10623"/>
              <a:gd name="connsiteX3-77" fmla="*/ 11 w 10045"/>
              <a:gd name="connsiteY3-78" fmla="*/ 10623 h 10623"/>
              <a:gd name="connsiteX4-79" fmla="*/ 1 w 10045"/>
              <a:gd name="connsiteY4-80" fmla="*/ 4171 h 10623"/>
              <a:gd name="connsiteX0-81" fmla="*/ 1 w 10036"/>
              <a:gd name="connsiteY0-82" fmla="*/ 3952 h 10404"/>
              <a:gd name="connsiteX1-83" fmla="*/ 10036 w 10036"/>
              <a:gd name="connsiteY1-84" fmla="*/ 0 h 10404"/>
              <a:gd name="connsiteX2-85" fmla="*/ 10011 w 10036"/>
              <a:gd name="connsiteY2-86" fmla="*/ 10404 h 10404"/>
              <a:gd name="connsiteX3-87" fmla="*/ 11 w 10036"/>
              <a:gd name="connsiteY3-88" fmla="*/ 10404 h 10404"/>
              <a:gd name="connsiteX4-89" fmla="*/ 1 w 10036"/>
              <a:gd name="connsiteY4-90" fmla="*/ 3952 h 10404"/>
              <a:gd name="connsiteX0-91" fmla="*/ 1 w 10013"/>
              <a:gd name="connsiteY0-92" fmla="*/ 4198 h 10650"/>
              <a:gd name="connsiteX1-93" fmla="*/ 10009 w 10013"/>
              <a:gd name="connsiteY1-94" fmla="*/ 0 h 10650"/>
              <a:gd name="connsiteX2-95" fmla="*/ 10011 w 10013"/>
              <a:gd name="connsiteY2-96" fmla="*/ 10650 h 10650"/>
              <a:gd name="connsiteX3-97" fmla="*/ 11 w 10013"/>
              <a:gd name="connsiteY3-98" fmla="*/ 10650 h 10650"/>
              <a:gd name="connsiteX4-99" fmla="*/ 1 w 10013"/>
              <a:gd name="connsiteY4-100" fmla="*/ 4198 h 10650"/>
              <a:gd name="connsiteX0-101" fmla="*/ 10 w 10002"/>
              <a:gd name="connsiteY0-102" fmla="*/ 4167 h 10650"/>
              <a:gd name="connsiteX1-103" fmla="*/ 9998 w 10002"/>
              <a:gd name="connsiteY1-104" fmla="*/ 0 h 10650"/>
              <a:gd name="connsiteX2-105" fmla="*/ 10000 w 10002"/>
              <a:gd name="connsiteY2-106" fmla="*/ 10650 h 10650"/>
              <a:gd name="connsiteX3-107" fmla="*/ 0 w 10002"/>
              <a:gd name="connsiteY3-108" fmla="*/ 10650 h 10650"/>
              <a:gd name="connsiteX4-109" fmla="*/ 10 w 10002"/>
              <a:gd name="connsiteY4-110" fmla="*/ 4167 h 10650"/>
              <a:gd name="connsiteX0-111" fmla="*/ 1 w 10003"/>
              <a:gd name="connsiteY0-112" fmla="*/ 4213 h 10650"/>
              <a:gd name="connsiteX1-113" fmla="*/ 9999 w 10003"/>
              <a:gd name="connsiteY1-114" fmla="*/ 0 h 10650"/>
              <a:gd name="connsiteX2-115" fmla="*/ 10001 w 10003"/>
              <a:gd name="connsiteY2-116" fmla="*/ 10650 h 10650"/>
              <a:gd name="connsiteX3-117" fmla="*/ 1 w 10003"/>
              <a:gd name="connsiteY3-118" fmla="*/ 10650 h 10650"/>
              <a:gd name="connsiteX4-119" fmla="*/ 1 w 10003"/>
              <a:gd name="connsiteY4-120" fmla="*/ 4213 h 10650"/>
              <a:gd name="connsiteX0-121" fmla="*/ 1 w 10003"/>
              <a:gd name="connsiteY0-122" fmla="*/ 4167 h 10650"/>
              <a:gd name="connsiteX1-123" fmla="*/ 9999 w 10003"/>
              <a:gd name="connsiteY1-124" fmla="*/ 0 h 10650"/>
              <a:gd name="connsiteX2-125" fmla="*/ 10001 w 10003"/>
              <a:gd name="connsiteY2-126" fmla="*/ 10650 h 10650"/>
              <a:gd name="connsiteX3-127" fmla="*/ 1 w 10003"/>
              <a:gd name="connsiteY3-128" fmla="*/ 10650 h 10650"/>
              <a:gd name="connsiteX4-129" fmla="*/ 1 w 10003"/>
              <a:gd name="connsiteY4-130" fmla="*/ 4167 h 10650"/>
              <a:gd name="connsiteX0-131" fmla="*/ 1 w 10003"/>
              <a:gd name="connsiteY0-132" fmla="*/ 4184 h 10667"/>
              <a:gd name="connsiteX1-133" fmla="*/ 9999 w 10003"/>
              <a:gd name="connsiteY1-134" fmla="*/ 0 h 10667"/>
              <a:gd name="connsiteX2-135" fmla="*/ 10001 w 10003"/>
              <a:gd name="connsiteY2-136" fmla="*/ 10667 h 10667"/>
              <a:gd name="connsiteX3-137" fmla="*/ 1 w 10003"/>
              <a:gd name="connsiteY3-138" fmla="*/ 10667 h 10667"/>
              <a:gd name="connsiteX4-139" fmla="*/ 1 w 10003"/>
              <a:gd name="connsiteY4-140" fmla="*/ 4184 h 1066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3" h="10667">
                <a:moveTo>
                  <a:pt x="1" y="4184"/>
                </a:moveTo>
                <a:lnTo>
                  <a:pt x="9999" y="0"/>
                </a:lnTo>
                <a:cubicBezTo>
                  <a:pt x="9988" y="3541"/>
                  <a:pt x="10012" y="7126"/>
                  <a:pt x="10001" y="10667"/>
                </a:cubicBezTo>
                <a:lnTo>
                  <a:pt x="1" y="10667"/>
                </a:lnTo>
                <a:cubicBezTo>
                  <a:pt x="7" y="8416"/>
                  <a:pt x="-5" y="6435"/>
                  <a:pt x="1" y="4184"/>
                </a:cubicBezTo>
                <a:close/>
              </a:path>
            </a:pathLst>
          </a:custGeom>
          <a:solidFill>
            <a:srgbClr val="FF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1186239" y="1510229"/>
            <a:ext cx="6096000" cy="2452979"/>
          </a:xfrm>
          <a:prstGeom prst="rect">
            <a:avLst/>
          </a:prstGeom>
        </p:spPr>
        <p:txBody>
          <a:bodyPr>
            <a:spAutoFit/>
          </a:bodyPr>
          <a:lstStyle/>
          <a:p>
            <a:pPr>
              <a:lnSpc>
                <a:spcPct val="120000"/>
              </a:lnSpc>
              <a:spcBef>
                <a:spcPct val="0"/>
              </a:spcBef>
            </a:pPr>
            <a:r>
              <a:rPr lang="zh-CN" altLang="en-US" sz="55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rPr>
              <a:t>新大学英语</a:t>
            </a:r>
            <a:endParaRPr lang="en-US" altLang="zh-CN" sz="55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endParaRPr>
          </a:p>
          <a:p>
            <a:pPr>
              <a:lnSpc>
                <a:spcPct val="120000"/>
              </a:lnSpc>
              <a:spcBef>
                <a:spcPct val="0"/>
              </a:spcBef>
            </a:pPr>
            <a:r>
              <a:rPr lang="zh-CN" altLang="en-US" sz="76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rPr>
              <a:t>综合教程</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4895" y="-172720"/>
            <a:ext cx="5266690" cy="7181850"/>
          </a:xfrm>
          <a:prstGeom prst="rect">
            <a:avLst/>
          </a:prstGeom>
        </p:spPr>
      </p:pic>
      <p:sp>
        <p:nvSpPr>
          <p:cNvPr id="8" name="圆角矩形 7"/>
          <p:cNvSpPr/>
          <p:nvPr/>
        </p:nvSpPr>
        <p:spPr>
          <a:xfrm>
            <a:off x="1299741" y="5943600"/>
            <a:ext cx="2666471" cy="401515"/>
          </a:xfrm>
          <a:prstGeom prst="roundRect">
            <a:avLst/>
          </a:prstGeom>
          <a:solidFill>
            <a:schemeClr val="bg1">
              <a:alpha val="7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9747" y="5953333"/>
            <a:ext cx="2467034" cy="383408"/>
          </a:xfrm>
          <a:prstGeom prst="rect">
            <a:avLst/>
          </a:prstGeom>
        </p:spPr>
      </p:pic>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rPr>
              <a:t>Cultural Background</a:t>
            </a:r>
          </a:p>
        </p:txBody>
      </p:sp>
      <p:sp>
        <p:nvSpPr>
          <p:cNvPr id="13" name="文本框 12"/>
          <p:cNvSpPr txBox="1"/>
          <p:nvPr/>
        </p:nvSpPr>
        <p:spPr>
          <a:xfrm>
            <a:off x="831850" y="2085503"/>
            <a:ext cx="10620375" cy="2197396"/>
          </a:xfrm>
          <a:prstGeom prst="rect">
            <a:avLst/>
          </a:prstGeom>
          <a:noFill/>
        </p:spPr>
        <p:txBody>
          <a:bodyPr wrap="square" rtlCol="0">
            <a:spAutoFit/>
          </a:bodyPr>
          <a:lstStyle/>
          <a:p>
            <a:pPr algn="just">
              <a:lnSpc>
                <a:spcPct val="114000"/>
              </a:lnSpc>
            </a:pPr>
            <a:r>
              <a:rPr lang="en-US" altLang="zh-CN" sz="2400" dirty="0">
                <a:latin typeface="Calibri" panose="020F0702030404030204" pitchFamily="34" charset="0"/>
                <a:cs typeface="Calibri" panose="020F0702030404030204" pitchFamily="34" charset="0"/>
              </a:rPr>
              <a:t>On one hand, professors regard plagiarism as a serious academic crime. Students, on the other hand, revel in sharing, in multiplicity, in accomplishment at any cost. As a possible solution, she suggests that a dialogue be opened between professors and their students that may lead to true mutual understanding and serve as the basis for an alignment between students’ practice and their professors' expectations. </a:t>
            </a:r>
            <a:endParaRPr lang="zh-CN" altLang="en-US" sz="2400" dirty="0">
              <a:latin typeface="Calibri" panose="020F0702030404030204" pitchFamily="34" charset="0"/>
              <a:cs typeface="Calibri" panose="020F0702030404030204" pitchFamily="34" charset="0"/>
            </a:endParaRPr>
          </a:p>
        </p:txBody>
      </p:sp>
      <p:sp>
        <p:nvSpPr>
          <p:cNvPr id="14" name="动作按钮: 后退或前一项 13">
            <a:hlinkClick r:id="rId2" action="ppaction://hlinksldjump" highlightClick="1"/>
          </p:cNvPr>
          <p:cNvSpPr/>
          <p:nvPr/>
        </p:nvSpPr>
        <p:spPr>
          <a:xfrm>
            <a:off x="11241157" y="5802678"/>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55787985"/>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379495" y="1945131"/>
            <a:ext cx="4457700" cy="46166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Structure of the Text</a:t>
            </a:r>
          </a:p>
        </p:txBody>
      </p:sp>
      <p:sp>
        <p:nvSpPr>
          <p:cNvPr id="4" name="文本框 3"/>
          <p:cNvSpPr txBox="1"/>
          <p:nvPr/>
        </p:nvSpPr>
        <p:spPr>
          <a:xfrm>
            <a:off x="681166" y="3970788"/>
            <a:ext cx="10249719" cy="1355371"/>
          </a:xfrm>
          <a:prstGeom prst="rect">
            <a:avLst/>
          </a:prstGeom>
          <a:noFill/>
        </p:spPr>
        <p:txBody>
          <a:bodyPr wrap="square" rtlCol="0">
            <a:spAutoFit/>
          </a:bodyPr>
          <a:lstStyle/>
          <a:p>
            <a:pPr algn="just">
              <a:lnSpc>
                <a:spcPct val="114000"/>
              </a:lnSpc>
            </a:pPr>
            <a:r>
              <a:rPr lang="en-US" altLang="zh-CN" sz="2400" b="1" kern="100" dirty="0">
                <a:solidFill>
                  <a:schemeClr val="accent6">
                    <a:lumMod val="75000"/>
                  </a:schemeClr>
                </a:solidFill>
                <a:effectLst/>
                <a:latin typeface="Calibri" panose="020F0502020204030204" pitchFamily="34" charset="0"/>
                <a:ea typeface="宋体" panose="02010600030101010101" pitchFamily="2" charset="-122"/>
                <a:cs typeface="Calibri" panose="020F0502020204030204" pitchFamily="34" charset="0"/>
              </a:rPr>
              <a:t>Part I</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kern="100" dirty="0">
                <a:latin typeface="Calibri" panose="020F0702030404030204" pitchFamily="34" charset="0"/>
                <a:cs typeface="Calibri" panose="020F0702030404030204" pitchFamily="34" charset="0"/>
              </a:rPr>
              <a:t>(Paragraphs 1-3) How the author’s opinion of teaching is challenged</a:t>
            </a:r>
          </a:p>
          <a:p>
            <a:pPr algn="just">
              <a:lnSpc>
                <a:spcPct val="114000"/>
              </a:lnSpc>
            </a:pPr>
            <a:r>
              <a:rPr lang="en-US" altLang="zh-CN" sz="2400" kern="100" dirty="0">
                <a:latin typeface="Calibri" panose="020F0702030404030204" pitchFamily="34" charset="0"/>
                <a:cs typeface="Calibri" panose="020F0702030404030204" pitchFamily="34" charset="0"/>
              </a:rPr>
              <a:t>1) (Paragraphs 1-2) The author’s opinion of teaching based on his memories </a:t>
            </a:r>
          </a:p>
          <a:p>
            <a:pPr algn="just">
              <a:lnSpc>
                <a:spcPct val="114000"/>
              </a:lnSpc>
            </a:pPr>
            <a:r>
              <a:rPr lang="en-US" altLang="zh-CN" sz="2400" kern="100" dirty="0">
                <a:latin typeface="Calibri" panose="020F0702030404030204" pitchFamily="34" charset="0"/>
                <a:cs typeface="Calibri" panose="020F0702030404030204" pitchFamily="34" charset="0"/>
              </a:rPr>
              <a:t>2) (Paragraph 3) The author’s opinion being challenged by Blum’s book </a:t>
            </a:r>
          </a:p>
        </p:txBody>
      </p:sp>
      <p:sp>
        <p:nvSpPr>
          <p:cNvPr id="10" name="文本框 9"/>
          <p:cNvSpPr txBox="1"/>
          <p:nvPr/>
        </p:nvSpPr>
        <p:spPr>
          <a:xfrm>
            <a:off x="971140" y="2687942"/>
            <a:ext cx="10495915"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kern="100" dirty="0">
                <a:latin typeface="Calibri" panose="020F0702030404030204" pitchFamily="34" charset="0"/>
                <a:cs typeface="Calibri" panose="020F0702030404030204" pitchFamily="34" charset="0"/>
              </a:rPr>
              <a:t>In this text, James M. Lang reflects on his teaching profession in response to campus culture of the new generation. </a:t>
            </a:r>
          </a:p>
        </p:txBody>
      </p:sp>
      <p:pic>
        <p:nvPicPr>
          <p:cNvPr id="18" name="图片 17"/>
          <p:cNvPicPr>
            <a:picLocks noChangeAspect="1"/>
          </p:cNvPicPr>
          <p:nvPr/>
        </p:nvPicPr>
        <p:blipFill>
          <a:blip r:embed="rId2"/>
          <a:stretch>
            <a:fillRect/>
          </a:stretch>
        </p:blipFill>
        <p:spPr>
          <a:xfrm>
            <a:off x="846375" y="1844502"/>
            <a:ext cx="640936" cy="562294"/>
          </a:xfrm>
          <a:prstGeom prst="rect">
            <a:avLst/>
          </a:prstGeom>
        </p:spPr>
      </p:pic>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379495" y="1945131"/>
            <a:ext cx="4457700" cy="46166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Structure of the Text</a:t>
            </a:r>
          </a:p>
        </p:txBody>
      </p:sp>
      <p:sp>
        <p:nvSpPr>
          <p:cNvPr id="4" name="文本框 3"/>
          <p:cNvSpPr txBox="1"/>
          <p:nvPr/>
        </p:nvSpPr>
        <p:spPr>
          <a:xfrm>
            <a:off x="850900" y="2409190"/>
            <a:ext cx="10249719" cy="3460434"/>
          </a:xfrm>
          <a:prstGeom prst="rect">
            <a:avLst/>
          </a:prstGeom>
          <a:noFill/>
        </p:spPr>
        <p:txBody>
          <a:bodyPr wrap="square" rtlCol="0">
            <a:spAutoFit/>
          </a:bodyPr>
          <a:lstStyle/>
          <a:p>
            <a:pPr algn="just">
              <a:lnSpc>
                <a:spcPct val="114000"/>
              </a:lnSpc>
            </a:pP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Part II   </a:t>
            </a:r>
            <a:r>
              <a:rPr lang="en-US" altLang="zh-CN" sz="2400" kern="100" dirty="0">
                <a:latin typeface="Calibri" panose="020F0702030404030204" pitchFamily="34" charset="0"/>
                <a:cs typeface="Calibri" panose="020F0702030404030204" pitchFamily="34" charset="0"/>
              </a:rPr>
              <a:t>(Paragraphs 4-12) The author’s interaction with Blum about college life </a:t>
            </a:r>
          </a:p>
          <a:p>
            <a:pPr algn="just">
              <a:lnSpc>
                <a:spcPct val="114000"/>
              </a:lnSpc>
            </a:pPr>
            <a:r>
              <a:rPr lang="en-US" altLang="zh-CN" sz="2400" kern="100" dirty="0">
                <a:latin typeface="Calibri" panose="020F0702030404030204" pitchFamily="34" charset="0"/>
                <a:cs typeface="Calibri" panose="020F0702030404030204" pitchFamily="34" charset="0"/>
              </a:rPr>
              <a:t>1) (Paragraph 4) The author’s impression of Blum’s book </a:t>
            </a:r>
          </a:p>
          <a:p>
            <a:pPr algn="just">
              <a:lnSpc>
                <a:spcPct val="114000"/>
              </a:lnSpc>
            </a:pPr>
            <a:r>
              <a:rPr lang="en-US" altLang="zh-CN" sz="2400" kern="100" dirty="0">
                <a:latin typeface="Calibri" panose="020F0702030404030204" pitchFamily="34" charset="0"/>
                <a:cs typeface="Calibri" panose="020F0702030404030204" pitchFamily="34" charset="0"/>
              </a:rPr>
              <a:t>2) (Paragraphs 5-6) Blum’s emotional reaction to the results of teaching </a:t>
            </a:r>
          </a:p>
          <a:p>
            <a:pPr algn="just">
              <a:lnSpc>
                <a:spcPct val="114000"/>
              </a:lnSpc>
            </a:pPr>
            <a:r>
              <a:rPr lang="en-US" altLang="zh-CN" sz="2400" kern="100" dirty="0">
                <a:latin typeface="Calibri" panose="020F0702030404030204" pitchFamily="34" charset="0"/>
                <a:cs typeface="Calibri" panose="020F0702030404030204" pitchFamily="34" charset="0"/>
              </a:rPr>
              <a:t>3) (Paragraphs 7-10) Possibilities of transforming campus culture </a:t>
            </a:r>
          </a:p>
          <a:p>
            <a:pPr algn="just">
              <a:lnSpc>
                <a:spcPct val="114000"/>
              </a:lnSpc>
            </a:pPr>
            <a:r>
              <a:rPr lang="en-US" altLang="zh-CN" sz="2400" kern="100" dirty="0">
                <a:latin typeface="Calibri" panose="020F0702030404030204" pitchFamily="34" charset="0"/>
                <a:cs typeface="Calibri" panose="020F0702030404030204" pitchFamily="34" charset="0"/>
              </a:rPr>
              <a:t>4) (Paragraphs 11-12) The change of teaching practice </a:t>
            </a:r>
          </a:p>
          <a:p>
            <a:pPr algn="just">
              <a:lnSpc>
                <a:spcPct val="114000"/>
              </a:lnSpc>
            </a:pPr>
            <a:endPar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Part III  </a:t>
            </a:r>
            <a:r>
              <a:rPr lang="en-US" altLang="zh-CN" sz="2400" kern="100" dirty="0">
                <a:latin typeface="Calibri" panose="020F0702030404030204" pitchFamily="34" charset="0"/>
                <a:cs typeface="Calibri" panose="020F0702030404030204" pitchFamily="34" charset="0"/>
              </a:rPr>
              <a:t>(Paragraphs 13 -15) The author’s new understanding of campus culture and teaching profession in the 21st century </a:t>
            </a:r>
          </a:p>
        </p:txBody>
      </p:sp>
      <p:pic>
        <p:nvPicPr>
          <p:cNvPr id="18" name="图片 17"/>
          <p:cNvPicPr>
            <a:picLocks noChangeAspect="1"/>
          </p:cNvPicPr>
          <p:nvPr/>
        </p:nvPicPr>
        <p:blipFill>
          <a:blip r:embed="rId2"/>
          <a:stretch>
            <a:fillRect/>
          </a:stretch>
        </p:blipFill>
        <p:spPr>
          <a:xfrm>
            <a:off x="846375" y="1844502"/>
            <a:ext cx="640936" cy="562294"/>
          </a:xfrm>
          <a:prstGeom prst="rect">
            <a:avLst/>
          </a:prstGeom>
        </p:spPr>
      </p:pic>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121867682"/>
      </p:ext>
    </p:extLst>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142119" y="1769713"/>
            <a:ext cx="6097772" cy="830997"/>
          </a:xfrm>
          <a:prstGeom prst="rect">
            <a:avLst/>
          </a:prstGeom>
          <a:noFill/>
        </p:spPr>
        <p:txBody>
          <a:bodyPr wrap="square">
            <a:spAutoFit/>
          </a:bodyPr>
          <a:lstStyle/>
          <a:p>
            <a:pPr algn="l"/>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r>
              <a:rPr lang="en-US" altLang="zh-CN" sz="2400" dirty="0">
                <a:latin typeface="Calibri" panose="020F0502020204030204" pitchFamily="34" charset="0"/>
                <a:ea typeface="宋体" panose="02010600030101010101" pitchFamily="2" charset="-122"/>
                <a:cs typeface="Calibri" panose="020F0502020204030204" pitchFamily="34" charset="0"/>
              </a:rPr>
              <a:t> </a:t>
            </a:r>
            <a:r>
              <a:rPr lang="en-US" altLang="zh-CN" sz="2400" dirty="0">
                <a:latin typeface="Calibri" panose="020F0702030404030204" pitchFamily="34" charset="0"/>
                <a:cs typeface="Calibri" panose="020F0702030404030204" pitchFamily="34" charset="0"/>
              </a:rPr>
              <a:t>(1) Reading for gist</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36" name="文本框 35"/>
          <p:cNvSpPr txBox="1"/>
          <p:nvPr/>
        </p:nvSpPr>
        <p:spPr>
          <a:xfrm>
            <a:off x="790582" y="2606160"/>
            <a:ext cx="10575508" cy="489365"/>
          </a:xfrm>
          <a:prstGeom prst="rect">
            <a:avLst/>
          </a:prstGeom>
          <a:noFill/>
        </p:spPr>
        <p:txBody>
          <a:bodyPr wrap="square">
            <a:spAutoFit/>
          </a:bodyPr>
          <a:lstStyle/>
          <a:p>
            <a:pPr>
              <a:lnSpc>
                <a:spcPct val="114000"/>
              </a:lnSpc>
            </a:pPr>
            <a:r>
              <a:rPr lang="en-US" altLang="zh-CN" sz="2400" i="1" kern="100" dirty="0">
                <a:solidFill>
                  <a:srgbClr val="0070C0"/>
                </a:solidFill>
              </a:rPr>
              <a:t>Decide which of the following best describes the 21st-century college culture. </a:t>
            </a:r>
          </a:p>
        </p:txBody>
      </p:sp>
      <p:pic>
        <p:nvPicPr>
          <p:cNvPr id="6" name="图片 5"/>
          <p:cNvPicPr>
            <a:picLocks noChangeAspect="1"/>
          </p:cNvPicPr>
          <p:nvPr/>
        </p:nvPicPr>
        <p:blipFill>
          <a:blip r:embed="rId2"/>
          <a:stretch>
            <a:fillRect/>
          </a:stretch>
        </p:blipFill>
        <p:spPr>
          <a:xfrm>
            <a:off x="593101" y="1755724"/>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31" name="文本框 30"/>
          <p:cNvSpPr txBox="1"/>
          <p:nvPr/>
        </p:nvSpPr>
        <p:spPr>
          <a:xfrm>
            <a:off x="797544" y="3231923"/>
            <a:ext cx="9668486" cy="2197396"/>
          </a:xfrm>
          <a:prstGeom prst="rect">
            <a:avLst/>
          </a:prstGeom>
          <a:noFill/>
        </p:spPr>
        <p:txBody>
          <a:bodyPr wrap="square">
            <a:spAutoFit/>
          </a:bodyPr>
          <a:lstStyle/>
          <a:p>
            <a:pPr>
              <a:lnSpc>
                <a:spcPct val="114000"/>
              </a:lnSpc>
            </a:pPr>
            <a:r>
              <a:rPr lang="en-US" altLang="zh-CN" sz="2400" dirty="0">
                <a:latin typeface="Calibri" panose="020F0702030404030204" pitchFamily="34" charset="0"/>
                <a:cs typeface="Calibri" panose="020F0702030404030204" pitchFamily="34" charset="0"/>
              </a:rPr>
              <a:t>According to the text, 21st-century college culture _____________ . </a:t>
            </a:r>
          </a:p>
          <a:p>
            <a:pPr>
              <a:lnSpc>
                <a:spcPct val="114000"/>
              </a:lnSpc>
            </a:pPr>
            <a:r>
              <a:rPr lang="en-US" altLang="zh-CN" sz="2400" dirty="0">
                <a:latin typeface="Calibri" panose="020F0702030404030204" pitchFamily="34" charset="0"/>
                <a:cs typeface="Calibri" panose="020F0702030404030204" pitchFamily="34" charset="0"/>
              </a:rPr>
              <a:t>A. focuses on students’ ethical values </a:t>
            </a:r>
          </a:p>
          <a:p>
            <a:pPr>
              <a:lnSpc>
                <a:spcPct val="114000"/>
              </a:lnSpc>
            </a:pPr>
            <a:r>
              <a:rPr lang="en-US" altLang="zh-CN" sz="2400" dirty="0">
                <a:latin typeface="Calibri" panose="020F0702030404030204" pitchFamily="34" charset="0"/>
                <a:cs typeface="Calibri" panose="020F0702030404030204" pitchFamily="34" charset="0"/>
              </a:rPr>
              <a:t>B. aims to develop students’ curiosity </a:t>
            </a:r>
          </a:p>
          <a:p>
            <a:pPr>
              <a:lnSpc>
                <a:spcPct val="114000"/>
              </a:lnSpc>
            </a:pPr>
            <a:r>
              <a:rPr lang="en-US" altLang="zh-CN" sz="2400" dirty="0">
                <a:latin typeface="Calibri" panose="020F0702030404030204" pitchFamily="34" charset="0"/>
                <a:cs typeface="Calibri" panose="020F0702030404030204" pitchFamily="34" charset="0"/>
              </a:rPr>
              <a:t>C. adopts a student-oriented perspective </a:t>
            </a:r>
          </a:p>
          <a:p>
            <a:pPr>
              <a:lnSpc>
                <a:spcPct val="114000"/>
              </a:lnSpc>
            </a:pPr>
            <a:r>
              <a:rPr lang="en-US" altLang="zh-CN" sz="2400" dirty="0">
                <a:latin typeface="Calibri" panose="020F0702030404030204" pitchFamily="34" charset="0"/>
                <a:cs typeface="Calibri" panose="020F0702030404030204" pitchFamily="34" charset="0"/>
              </a:rPr>
              <a:t>D. emphasizes students’ intellectual abilities .</a:t>
            </a:r>
            <a:endParaRPr lang="zh-CN" altLang="en-US" sz="2400" dirty="0">
              <a:latin typeface="Calibri" panose="020F0702030404030204" pitchFamily="34" charset="0"/>
              <a:cs typeface="Calibri" panose="020F0702030404030204" pitchFamily="34" charset="0"/>
            </a:endParaRPr>
          </a:p>
        </p:txBody>
      </p:sp>
      <p:sp>
        <p:nvSpPr>
          <p:cNvPr id="33" name="文本框 32"/>
          <p:cNvSpPr txBox="1"/>
          <p:nvPr/>
        </p:nvSpPr>
        <p:spPr>
          <a:xfrm>
            <a:off x="7835286" y="3221580"/>
            <a:ext cx="356870" cy="460375"/>
          </a:xfrm>
          <a:prstGeom prst="rect">
            <a:avLst/>
          </a:prstGeom>
          <a:noFill/>
        </p:spPr>
        <p:txBody>
          <a:bodyPr wrap="square">
            <a:spAutoFit/>
          </a:bodyPr>
          <a:lstStyle/>
          <a:p>
            <a:pPr algn="l"/>
            <a:r>
              <a:rPr lang="en-US" altLang="zh-CN" sz="2400" b="1" dirty="0">
                <a:solidFill>
                  <a:srgbClr val="FF0000"/>
                </a:solidFill>
                <a:effectLst/>
                <a:latin typeface="Times New Roman" panose="02020703060505090304" pitchFamily="18" charset="0"/>
                <a:ea typeface="宋体" panose="02010600030101010101" pitchFamily="2" charset="-122"/>
              </a:rPr>
              <a:t>C</a:t>
            </a:r>
          </a:p>
        </p:txBody>
      </p:sp>
    </p:spTree>
    <p:extLst>
      <p:ext uri="{BB962C8B-B14F-4D97-AF65-F5344CB8AC3E}">
        <p14:creationId xmlns:p14="http://schemas.microsoft.com/office/powerpoint/2010/main" val="278379758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linds(horizontal)">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142119" y="1769713"/>
            <a:ext cx="6097772" cy="830997"/>
          </a:xfrm>
          <a:prstGeom prst="rect">
            <a:avLst/>
          </a:prstGeom>
          <a:noFill/>
        </p:spPr>
        <p:txBody>
          <a:bodyPr wrap="square">
            <a:spAutoFit/>
          </a:bodyPr>
          <a:lstStyle/>
          <a:p>
            <a:pPr algn="l"/>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r>
              <a:rPr lang="en-US" altLang="zh-CN" sz="2400" dirty="0">
                <a:latin typeface="Calibri" panose="020F0702030404030204" pitchFamily="34" charset="0"/>
                <a:cs typeface="Calibri" panose="020F0702030404030204" pitchFamily="34" charset="0"/>
              </a:rPr>
              <a:t> (2) Reading for structure</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6" name="图片 5"/>
          <p:cNvPicPr>
            <a:picLocks noChangeAspect="1"/>
          </p:cNvPicPr>
          <p:nvPr/>
        </p:nvPicPr>
        <p:blipFill>
          <a:blip r:embed="rId2"/>
          <a:stretch>
            <a:fillRect/>
          </a:stretch>
        </p:blipFill>
        <p:spPr>
          <a:xfrm>
            <a:off x="593101" y="1755724"/>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7" name="文本框 16"/>
          <p:cNvSpPr txBox="1"/>
          <p:nvPr/>
        </p:nvSpPr>
        <p:spPr>
          <a:xfrm>
            <a:off x="837176" y="2965449"/>
            <a:ext cx="3806825" cy="2194560"/>
          </a:xfrm>
          <a:prstGeom prst="rect">
            <a:avLst/>
          </a:prstGeom>
          <a:noFill/>
        </p:spPr>
        <p:txBody>
          <a:bodyPr wrap="square">
            <a:spAutoFit/>
          </a:bodyPr>
          <a:lstStyle/>
          <a:p>
            <a:pPr>
              <a:lnSpc>
                <a:spcPct val="114000"/>
              </a:lnSpc>
            </a:pPr>
            <a:r>
              <a:rPr lang="en-US" altLang="zh-CN" sz="2400" i="1" kern="100" dirty="0">
                <a:solidFill>
                  <a:srgbClr val="0070C0"/>
                </a:solidFill>
              </a:rPr>
              <a:t> Fill in the blanks with the words, phrases or sentences to tell how the author has changed his expectations of students in the 21st century. </a:t>
            </a:r>
          </a:p>
        </p:txBody>
      </p:sp>
      <p:pic>
        <p:nvPicPr>
          <p:cNvPr id="18" name="图片 17" descr="截屏2020-08-25上午12.06.21"/>
          <p:cNvPicPr>
            <a:picLocks noChangeAspect="1"/>
          </p:cNvPicPr>
          <p:nvPr/>
        </p:nvPicPr>
        <p:blipFill rotWithShape="1">
          <a:blip r:embed="rId4"/>
          <a:srcRect r="1623" b="1854"/>
          <a:stretch/>
        </p:blipFill>
        <p:spPr>
          <a:xfrm>
            <a:off x="4773910" y="1191342"/>
            <a:ext cx="6996532" cy="5174636"/>
          </a:xfrm>
          <a:prstGeom prst="rect">
            <a:avLst/>
          </a:prstGeom>
        </p:spPr>
      </p:pic>
      <p:sp>
        <p:nvSpPr>
          <p:cNvPr id="19" name="文本框 18"/>
          <p:cNvSpPr txBox="1"/>
          <p:nvPr/>
        </p:nvSpPr>
        <p:spPr>
          <a:xfrm>
            <a:off x="10231877" y="4006294"/>
            <a:ext cx="1364476" cy="306705"/>
          </a:xfrm>
          <a:prstGeom prst="rect">
            <a:avLst/>
          </a:prstGeom>
          <a:noFill/>
        </p:spPr>
        <p:txBody>
          <a:bodyPr wrap="square" rtlCol="0">
            <a:spAutoFit/>
          </a:bodyPr>
          <a:lstStyle/>
          <a:p>
            <a:pPr lvl="0" algn="l"/>
            <a:r>
              <a:rPr lang="en-US" altLang="zh-CN" sz="1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fascination</a:t>
            </a:r>
          </a:p>
        </p:txBody>
      </p:sp>
      <p:sp>
        <p:nvSpPr>
          <p:cNvPr id="20" name="文本框 19"/>
          <p:cNvSpPr txBox="1"/>
          <p:nvPr/>
        </p:nvSpPr>
        <p:spPr>
          <a:xfrm>
            <a:off x="8996025" y="1984178"/>
            <a:ext cx="2647950" cy="521970"/>
          </a:xfrm>
          <a:prstGeom prst="rect">
            <a:avLst/>
          </a:prstGeom>
          <a:noFill/>
        </p:spPr>
        <p:txBody>
          <a:bodyPr wrap="square" rtlCol="0">
            <a:spAutoFit/>
          </a:bodyPr>
          <a:lstStyle/>
          <a:p>
            <a:pPr algn="l"/>
            <a:r>
              <a:rPr lang="en-US" altLang="zh-CN" sz="1400" dirty="0">
                <a:solidFill>
                  <a:srgbClr val="C00000"/>
                </a:solidFill>
                <a:effectLst/>
                <a:latin typeface="Calibri" panose="020F0702030404030204" pitchFamily="34" charset="0"/>
                <a:ea typeface="宋体" panose="02010600030101010101" pitchFamily="2" charset="-122"/>
                <a:cs typeface="Calibri" panose="020F0702030404030204" pitchFamily="34" charset="0"/>
              </a:rPr>
              <a:t>dialogues/discussions/</a:t>
            </a:r>
          </a:p>
          <a:p>
            <a:pPr algn="l"/>
            <a:endParaRPr lang="en-US" altLang="zh-CN" sz="1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
        <p:nvSpPr>
          <p:cNvPr id="21" name="文本框 20"/>
          <p:cNvSpPr txBox="1"/>
          <p:nvPr/>
        </p:nvSpPr>
        <p:spPr>
          <a:xfrm>
            <a:off x="9557609" y="5726109"/>
            <a:ext cx="1364476" cy="306705"/>
          </a:xfrm>
          <a:prstGeom prst="rect">
            <a:avLst/>
          </a:prstGeom>
          <a:noFill/>
        </p:spPr>
        <p:txBody>
          <a:bodyPr wrap="square" rtlCol="0">
            <a:spAutoFit/>
          </a:bodyPr>
          <a:lstStyle/>
          <a:p>
            <a:pPr lvl="0" algn="l"/>
            <a:r>
              <a:rPr lang="en-US" altLang="zh-CN" sz="140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 intellectual</a:t>
            </a:r>
            <a:endParaRPr lang="en-US" altLang="zh-CN" sz="1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endParaRPr>
          </a:p>
        </p:txBody>
      </p:sp>
      <p:sp>
        <p:nvSpPr>
          <p:cNvPr id="24" name="文本框 23"/>
          <p:cNvSpPr txBox="1"/>
          <p:nvPr/>
        </p:nvSpPr>
        <p:spPr>
          <a:xfrm>
            <a:off x="9732744" y="4168685"/>
            <a:ext cx="1364476" cy="306705"/>
          </a:xfrm>
          <a:prstGeom prst="rect">
            <a:avLst/>
          </a:prstGeom>
          <a:noFill/>
        </p:spPr>
        <p:txBody>
          <a:bodyPr wrap="square" rtlCol="0">
            <a:spAutoFit/>
          </a:bodyPr>
          <a:lstStyle/>
          <a:p>
            <a:pPr lvl="0" algn="l"/>
            <a:r>
              <a:rPr lang="en-US" altLang="zh-CN" sz="1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despair</a:t>
            </a:r>
          </a:p>
        </p:txBody>
      </p:sp>
      <p:sp>
        <p:nvSpPr>
          <p:cNvPr id="26" name="文本框 25"/>
          <p:cNvSpPr txBox="1"/>
          <p:nvPr/>
        </p:nvSpPr>
        <p:spPr>
          <a:xfrm>
            <a:off x="9476916" y="4948607"/>
            <a:ext cx="1364476" cy="306705"/>
          </a:xfrm>
          <a:prstGeom prst="rect">
            <a:avLst/>
          </a:prstGeom>
          <a:noFill/>
        </p:spPr>
        <p:txBody>
          <a:bodyPr wrap="square" rtlCol="0">
            <a:spAutoFit/>
          </a:bodyPr>
          <a:lstStyle/>
          <a:p>
            <a:pPr lvl="0" algn="l"/>
            <a:r>
              <a:rPr lang="en-US" altLang="zh-CN" sz="1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Absolutely/Yes</a:t>
            </a:r>
          </a:p>
        </p:txBody>
      </p:sp>
      <p:sp>
        <p:nvSpPr>
          <p:cNvPr id="28" name="文本框 27"/>
          <p:cNvSpPr txBox="1"/>
          <p:nvPr/>
        </p:nvSpPr>
        <p:spPr>
          <a:xfrm>
            <a:off x="9557994" y="4519259"/>
            <a:ext cx="1713904" cy="306705"/>
          </a:xfrm>
          <a:prstGeom prst="rect">
            <a:avLst/>
          </a:prstGeom>
          <a:noFill/>
        </p:spPr>
        <p:txBody>
          <a:bodyPr wrap="square" rtlCol="0">
            <a:spAutoFit/>
          </a:bodyPr>
          <a:lstStyle/>
          <a:p>
            <a:pPr lvl="0" algn="l"/>
            <a:r>
              <a:rPr lang="en-US" altLang="zh-CN" sz="1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No</a:t>
            </a:r>
          </a:p>
        </p:txBody>
      </p:sp>
      <p:sp>
        <p:nvSpPr>
          <p:cNvPr id="32" name="文本框 31"/>
          <p:cNvSpPr txBox="1"/>
          <p:nvPr/>
        </p:nvSpPr>
        <p:spPr>
          <a:xfrm>
            <a:off x="5703692" y="2199320"/>
            <a:ext cx="1364476" cy="306705"/>
          </a:xfrm>
          <a:prstGeom prst="rect">
            <a:avLst/>
          </a:prstGeom>
          <a:noFill/>
        </p:spPr>
        <p:txBody>
          <a:bodyPr wrap="square" rtlCol="0">
            <a:spAutoFit/>
          </a:bodyPr>
          <a:lstStyle/>
          <a:p>
            <a:pPr lvl="0" algn="l"/>
            <a:r>
              <a:rPr lang="en-US" altLang="zh-CN" sz="1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conversations</a:t>
            </a:r>
          </a:p>
        </p:txBody>
      </p:sp>
      <p:sp>
        <p:nvSpPr>
          <p:cNvPr id="34" name="文本框 33"/>
          <p:cNvSpPr txBox="1"/>
          <p:nvPr/>
        </p:nvSpPr>
        <p:spPr>
          <a:xfrm>
            <a:off x="5766589" y="5963149"/>
            <a:ext cx="1364476" cy="306705"/>
          </a:xfrm>
          <a:prstGeom prst="rect">
            <a:avLst/>
          </a:prstGeom>
          <a:noFill/>
        </p:spPr>
        <p:txBody>
          <a:bodyPr wrap="square" rtlCol="0">
            <a:spAutoFit/>
          </a:bodyPr>
          <a:lstStyle/>
          <a:p>
            <a:pPr lvl="0" algn="l"/>
            <a:r>
              <a:rPr lang="en-US" altLang="zh-CN" sz="1400" dirty="0">
                <a:solidFill>
                  <a:srgbClr val="C00000"/>
                </a:solidFill>
                <a:effectLst/>
                <a:latin typeface="Times New Roman" panose="02020703060505090304" pitchFamily="18" charset="0"/>
                <a:ea typeface="宋体" panose="02010600030101010101" pitchFamily="2" charset="-122"/>
                <a:sym typeface="+mn-ea"/>
              </a:rPr>
              <a:t> academic</a:t>
            </a:r>
          </a:p>
        </p:txBody>
      </p:sp>
    </p:spTree>
    <p:extLst>
      <p:ext uri="{BB962C8B-B14F-4D97-AF65-F5344CB8AC3E}">
        <p14:creationId xmlns:p14="http://schemas.microsoft.com/office/powerpoint/2010/main" val="340641408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4" grpId="0"/>
      <p:bldP spid="26" grpId="0"/>
      <p:bldP spid="28" grpId="0"/>
      <p:bldP spid="32" grpId="0"/>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142119" y="1769713"/>
            <a:ext cx="6097772" cy="1200329"/>
          </a:xfrm>
          <a:prstGeom prst="rect">
            <a:avLst/>
          </a:prstGeom>
          <a:noFill/>
        </p:spPr>
        <p:txBody>
          <a:bodyPr wrap="square">
            <a:spAutoFit/>
          </a:bodyPr>
          <a:lstStyle/>
          <a:p>
            <a:pPr algn="l"/>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r>
              <a:rPr lang="en-US" altLang="zh-CN" sz="2400" dirty="0">
                <a:latin typeface="Calibri" panose="020F0702030404030204" pitchFamily="34" charset="0"/>
                <a:cs typeface="Calibri" panose="020F0702030404030204" pitchFamily="34" charset="0"/>
              </a:rPr>
              <a:t>(3) Reading for details</a:t>
            </a:r>
          </a:p>
          <a:p>
            <a:r>
              <a:rPr lang="en-US" altLang="zh-CN" sz="2400" i="1" kern="100" dirty="0">
                <a:solidFill>
                  <a:srgbClr val="0070C0"/>
                </a:solidFill>
              </a:rPr>
              <a:t>Answer the questions.</a:t>
            </a:r>
          </a:p>
        </p:txBody>
      </p:sp>
      <p:pic>
        <p:nvPicPr>
          <p:cNvPr id="6" name="图片 5"/>
          <p:cNvPicPr>
            <a:picLocks noChangeAspect="1"/>
          </p:cNvPicPr>
          <p:nvPr/>
        </p:nvPicPr>
        <p:blipFill>
          <a:blip r:embed="rId2"/>
          <a:stretch>
            <a:fillRect/>
          </a:stretch>
        </p:blipFill>
        <p:spPr>
          <a:xfrm>
            <a:off x="593101" y="1755724"/>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7" name="文本框 16"/>
          <p:cNvSpPr txBox="1"/>
          <p:nvPr/>
        </p:nvSpPr>
        <p:spPr>
          <a:xfrm>
            <a:off x="900675" y="3006874"/>
            <a:ext cx="11046047" cy="2197396"/>
          </a:xfrm>
          <a:prstGeom prst="rect">
            <a:avLst/>
          </a:prstGeom>
          <a:noFill/>
        </p:spPr>
        <p:txBody>
          <a:bodyPr wrap="square">
            <a:spAutoFit/>
          </a:bodyPr>
          <a:lstStyle/>
          <a:p>
            <a:pPr marL="457200" indent="-457200">
              <a:lnSpc>
                <a:spcPct val="114000"/>
              </a:lnSpc>
              <a:buAutoNum type="arabicPeriod"/>
            </a:pPr>
            <a:r>
              <a:rPr lang="en-US" altLang="zh-CN" sz="2400" dirty="0">
                <a:effectLst/>
                <a:latin typeface="Calibri" panose="020F0702030404030204" pitchFamily="34" charset="0"/>
                <a:ea typeface="宋体" panose="02010600030101010101" pitchFamily="2" charset="-122"/>
                <a:cs typeface="Calibri" panose="020F0702030404030204" pitchFamily="34" charset="0"/>
              </a:rPr>
              <a:t>Why aren’t late-night dorm-room bull sessions a conversational ideal for today’s college students? </a:t>
            </a:r>
          </a:p>
          <a:p>
            <a:pPr>
              <a:lnSpc>
                <a:spcPct val="114000"/>
              </a:lnSpc>
            </a:pPr>
            <a:endParaRPr lang="en-US" altLang="zh-CN" sz="2400" dirty="0">
              <a:effectLst/>
              <a:latin typeface="Calibri" panose="020F0702030404030204" pitchFamily="34" charset="0"/>
              <a:ea typeface="宋体" panose="02010600030101010101" pitchFamily="2" charset="-122"/>
              <a:cs typeface="Calibri" panose="020F0702030404030204" pitchFamily="34" charset="0"/>
            </a:endParaRPr>
          </a:p>
          <a:p>
            <a:pPr marL="457200" indent="-457200">
              <a:lnSpc>
                <a:spcPct val="114000"/>
              </a:lnSpc>
              <a:buAutoNum type="arabicPeriod" startAt="2"/>
            </a:pPr>
            <a:r>
              <a:rPr lang="en-US" altLang="zh-CN" sz="2400" dirty="0">
                <a:effectLst/>
                <a:latin typeface="Calibri" panose="020F0702030404030204" pitchFamily="34" charset="0"/>
                <a:ea typeface="宋体" panose="02010600030101010101" pitchFamily="2" charset="-122"/>
                <a:cs typeface="Calibri" panose="020F0702030404030204" pitchFamily="34" charset="0"/>
              </a:rPr>
              <a:t>Why doesn’t Susan feel upset when students don’t pay much attention to their</a:t>
            </a:r>
          </a:p>
          <a:p>
            <a:pPr>
              <a:lnSpc>
                <a:spcPct val="114000"/>
              </a:lnSpc>
            </a:pPr>
            <a:r>
              <a:rPr lang="en-US" altLang="zh-CN" sz="2400" dirty="0">
                <a:latin typeface="Calibri" panose="020F0702030404030204" pitchFamily="34" charset="0"/>
                <a:ea typeface="宋体" panose="02010600030101010101" pitchFamily="2" charset="-122"/>
                <a:cs typeface="Calibri" panose="020F0702030404030204" pitchFamily="34" charset="0"/>
              </a:rPr>
              <a:t>      </a:t>
            </a:r>
            <a:r>
              <a:rPr lang="en-US" altLang="zh-CN" sz="2400" dirty="0">
                <a:effectLst/>
                <a:latin typeface="Calibri" panose="020F0702030404030204" pitchFamily="34" charset="0"/>
                <a:ea typeface="宋体" panose="02010600030101010101" pitchFamily="2" charset="-122"/>
                <a:cs typeface="Calibri" panose="020F0702030404030204" pitchFamily="34" charset="0"/>
              </a:rPr>
              <a:t> course work? </a:t>
            </a:r>
          </a:p>
        </p:txBody>
      </p:sp>
      <p:sp>
        <p:nvSpPr>
          <p:cNvPr id="18" name="文本框 17"/>
          <p:cNvSpPr txBox="1"/>
          <p:nvPr/>
        </p:nvSpPr>
        <p:spPr>
          <a:xfrm>
            <a:off x="1338094" y="3915364"/>
            <a:ext cx="11291324" cy="347345"/>
          </a:xfrm>
          <a:prstGeom prst="rect">
            <a:avLst/>
          </a:prstGeom>
          <a:noFill/>
        </p:spPr>
        <p:txBody>
          <a:bodyPr wrap="square" rtlCol="0">
            <a:spAutoFit/>
          </a:bodyPr>
          <a:lstStyle/>
          <a:p>
            <a:pPr>
              <a:lnSpc>
                <a:spcPts val="2000"/>
              </a:lnSpc>
            </a:pPr>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rPr>
              <a:t>It’s hard to replicate among today’s college students. </a:t>
            </a:r>
          </a:p>
        </p:txBody>
      </p:sp>
      <p:sp>
        <p:nvSpPr>
          <p:cNvPr id="19" name="文本框 18"/>
          <p:cNvSpPr txBox="1"/>
          <p:nvPr/>
        </p:nvSpPr>
        <p:spPr>
          <a:xfrm>
            <a:off x="1338094" y="5089657"/>
            <a:ext cx="10244306" cy="829945"/>
          </a:xfrm>
          <a:prstGeom prst="rect">
            <a:avLst/>
          </a:prstGeom>
          <a:noFill/>
        </p:spPr>
        <p:txBody>
          <a:bodyPr wrap="square" rtlCol="0">
            <a:spAutoFit/>
          </a:bodyPr>
          <a:lstStyle/>
          <a:p>
            <a:pPr algn="l"/>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rPr>
              <a:t>It is because she has learnt that college culture is changing and the teacher should not expect students to study like the previous generation. </a:t>
            </a:r>
          </a:p>
        </p:txBody>
      </p:sp>
    </p:spTree>
    <p:extLst>
      <p:ext uri="{BB962C8B-B14F-4D97-AF65-F5344CB8AC3E}">
        <p14:creationId xmlns:p14="http://schemas.microsoft.com/office/powerpoint/2010/main" val="312011280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142119" y="1769713"/>
            <a:ext cx="6097772" cy="1200329"/>
          </a:xfrm>
          <a:prstGeom prst="rect">
            <a:avLst/>
          </a:prstGeom>
          <a:noFill/>
        </p:spPr>
        <p:txBody>
          <a:bodyPr wrap="square">
            <a:spAutoFit/>
          </a:bodyPr>
          <a:lstStyle/>
          <a:p>
            <a:pPr algn="l"/>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r>
              <a:rPr lang="en-US" altLang="zh-CN" sz="2400" dirty="0">
                <a:latin typeface="Calibri" panose="020F0702030404030204" pitchFamily="34" charset="0"/>
                <a:cs typeface="Calibri" panose="020F0702030404030204" pitchFamily="34" charset="0"/>
              </a:rPr>
              <a:t>(3) Reading for details</a:t>
            </a:r>
          </a:p>
          <a:p>
            <a:r>
              <a:rPr lang="en-US" altLang="zh-CN" sz="2400" i="1" kern="100" dirty="0">
                <a:solidFill>
                  <a:srgbClr val="0070C0"/>
                </a:solidFill>
              </a:rPr>
              <a:t>Answer the questions.</a:t>
            </a:r>
          </a:p>
        </p:txBody>
      </p:sp>
      <p:pic>
        <p:nvPicPr>
          <p:cNvPr id="6" name="图片 5"/>
          <p:cNvPicPr>
            <a:picLocks noChangeAspect="1"/>
          </p:cNvPicPr>
          <p:nvPr/>
        </p:nvPicPr>
        <p:blipFill>
          <a:blip r:embed="rId2"/>
          <a:stretch>
            <a:fillRect/>
          </a:stretch>
        </p:blipFill>
        <p:spPr>
          <a:xfrm>
            <a:off x="593101" y="1755724"/>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7" name="文本框 16"/>
          <p:cNvSpPr txBox="1"/>
          <p:nvPr/>
        </p:nvSpPr>
        <p:spPr>
          <a:xfrm>
            <a:off x="900675" y="3006874"/>
            <a:ext cx="11046047" cy="2618409"/>
          </a:xfrm>
          <a:prstGeom prst="rect">
            <a:avLst/>
          </a:prstGeom>
          <a:noFill/>
        </p:spPr>
        <p:txBody>
          <a:bodyPr wrap="square">
            <a:spAutoFit/>
          </a:bodyPr>
          <a:lstStyle/>
          <a:p>
            <a:pPr>
              <a:lnSpc>
                <a:spcPct val="114000"/>
              </a:lnSpc>
            </a:pPr>
            <a:r>
              <a:rPr lang="en-US" altLang="zh-CN" sz="2400" dirty="0">
                <a:latin typeface="Calibri" panose="020F0702030404030204" pitchFamily="34" charset="0"/>
                <a:cs typeface="Calibri" panose="020F0702030404030204" pitchFamily="34" charset="0"/>
              </a:rPr>
              <a:t>3. How does Susan change her teaching practices based on her research results? </a:t>
            </a:r>
          </a:p>
          <a:p>
            <a:pPr>
              <a:lnSpc>
                <a:spcPct val="114000"/>
              </a:lnSpc>
            </a:pPr>
            <a:endParaRPr lang="en-US" altLang="zh-CN" sz="2400" dirty="0">
              <a:latin typeface="Calibri" panose="020F0702030404030204" pitchFamily="34" charset="0"/>
              <a:cs typeface="Calibri" panose="020F0702030404030204" pitchFamily="34" charset="0"/>
            </a:endParaRPr>
          </a:p>
          <a:p>
            <a:pPr>
              <a:lnSpc>
                <a:spcPct val="114000"/>
              </a:lnSpc>
            </a:pPr>
            <a:r>
              <a:rPr lang="en-US" altLang="zh-CN" sz="2400" dirty="0">
                <a:latin typeface="Calibri" panose="020F0702030404030204" pitchFamily="34" charset="0"/>
                <a:cs typeface="Calibri" panose="020F0702030404030204" pitchFamily="34" charset="0"/>
              </a:rPr>
              <a:t>4. Why does Susan think it impossible to transform campus culture? </a:t>
            </a:r>
          </a:p>
          <a:p>
            <a:pPr>
              <a:lnSpc>
                <a:spcPct val="114000"/>
              </a:lnSpc>
            </a:pPr>
            <a:endParaRPr lang="en-US" altLang="zh-CN" sz="2400" dirty="0">
              <a:latin typeface="Calibri" panose="020F0702030404030204" pitchFamily="34" charset="0"/>
              <a:cs typeface="Calibri" panose="020F0702030404030204" pitchFamily="34" charset="0"/>
            </a:endParaRPr>
          </a:p>
          <a:p>
            <a:pPr>
              <a:lnSpc>
                <a:spcPct val="114000"/>
              </a:lnSpc>
            </a:pPr>
            <a:endParaRPr lang="en-US" altLang="zh-CN" sz="2400" dirty="0">
              <a:latin typeface="Calibri" panose="020F0702030404030204" pitchFamily="34" charset="0"/>
              <a:cs typeface="Calibri" panose="020F0702030404030204" pitchFamily="34" charset="0"/>
            </a:endParaRPr>
          </a:p>
          <a:p>
            <a:pPr>
              <a:lnSpc>
                <a:spcPct val="114000"/>
              </a:lnSpc>
            </a:pPr>
            <a:r>
              <a:rPr lang="en-US" altLang="zh-CN" sz="2400" dirty="0">
                <a:latin typeface="Calibri" panose="020F0702030404030204" pitchFamily="34" charset="0"/>
                <a:cs typeface="Calibri" panose="020F0702030404030204" pitchFamily="34" charset="0"/>
              </a:rPr>
              <a:t>5. What does the clause “if we want it to matter to students” mean in Paragraph 10? </a:t>
            </a:r>
          </a:p>
        </p:txBody>
      </p:sp>
      <p:sp>
        <p:nvSpPr>
          <p:cNvPr id="20" name="文本框 19"/>
          <p:cNvSpPr txBox="1"/>
          <p:nvPr/>
        </p:nvSpPr>
        <p:spPr>
          <a:xfrm>
            <a:off x="1171679" y="3413142"/>
            <a:ext cx="9636022" cy="460375"/>
          </a:xfrm>
          <a:prstGeom prst="rect">
            <a:avLst/>
          </a:prstGeom>
          <a:noFill/>
        </p:spPr>
        <p:txBody>
          <a:bodyPr wrap="square" rtlCol="0">
            <a:spAutoFit/>
          </a:bodyPr>
          <a:lstStyle/>
          <a:p>
            <a:r>
              <a:rPr lang="en-US" altLang="zh-CN" sz="2400" dirty="0">
                <a:solidFill>
                  <a:srgbClr val="C00000"/>
                </a:solidFill>
              </a:rPr>
              <a:t>She makes efforts to understand students individually and to engage them. </a:t>
            </a:r>
          </a:p>
        </p:txBody>
      </p:sp>
      <p:sp>
        <p:nvSpPr>
          <p:cNvPr id="21" name="文本框 20"/>
          <p:cNvSpPr txBox="1"/>
          <p:nvPr/>
        </p:nvSpPr>
        <p:spPr>
          <a:xfrm>
            <a:off x="1208613" y="4253742"/>
            <a:ext cx="10056287" cy="829945"/>
          </a:xfrm>
          <a:prstGeom prst="rect">
            <a:avLst/>
          </a:prstGeom>
          <a:noFill/>
        </p:spPr>
        <p:txBody>
          <a:bodyPr wrap="square" rtlCol="0">
            <a:spAutoFit/>
          </a:bodyPr>
          <a:lstStyle/>
          <a:p>
            <a:r>
              <a:rPr lang="en-US" altLang="zh-CN" sz="2400" dirty="0">
                <a:solidFill>
                  <a:srgbClr val="C00000"/>
                </a:solidFill>
              </a:rPr>
              <a:t>She thinks that students’ curiosity can be aroused only when it is connected on their own terms. </a:t>
            </a:r>
          </a:p>
        </p:txBody>
      </p:sp>
      <p:sp>
        <p:nvSpPr>
          <p:cNvPr id="24" name="文本框 23"/>
          <p:cNvSpPr txBox="1"/>
          <p:nvPr/>
        </p:nvSpPr>
        <p:spPr>
          <a:xfrm>
            <a:off x="1208463" y="5490049"/>
            <a:ext cx="9865938" cy="829945"/>
          </a:xfrm>
          <a:prstGeom prst="rect">
            <a:avLst/>
          </a:prstGeom>
          <a:noFill/>
        </p:spPr>
        <p:txBody>
          <a:bodyPr wrap="square" rtlCol="0">
            <a:spAutoFit/>
          </a:bodyPr>
          <a:lstStyle/>
          <a:p>
            <a:r>
              <a:rPr altLang="zh-CN" sz="2400" dirty="0">
                <a:solidFill>
                  <a:srgbClr val="C00000"/>
                </a:solidFill>
              </a:rPr>
              <a:t>It means that “if we would like students to consider the subject relevant and important to them”. </a:t>
            </a:r>
          </a:p>
        </p:txBody>
      </p:sp>
    </p:spTree>
    <p:extLst>
      <p:ext uri="{BB962C8B-B14F-4D97-AF65-F5344CB8AC3E}">
        <p14:creationId xmlns:p14="http://schemas.microsoft.com/office/powerpoint/2010/main" val="354782198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09403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marL="457200" indent="-457200" algn="just">
              <a:lnSpc>
                <a:spcPct val="114000"/>
              </a:lnSpc>
              <a:buAutoNum type="arabicPeriod"/>
            </a:pPr>
            <a:r>
              <a:rPr lang="en-US" altLang="zh-CN" sz="2400" kern="100" dirty="0">
                <a:latin typeface="Calibri" panose="020F0702030404030204" pitchFamily="34" charset="0"/>
                <a:cs typeface="Calibri" panose="020F0702030404030204" pitchFamily="34" charset="0"/>
              </a:rPr>
              <a:t>Sometimes </a:t>
            </a:r>
            <a:r>
              <a:rPr lang="en-US" altLang="zh-CN" sz="2400" kern="100" dirty="0">
                <a:solidFill>
                  <a:srgbClr val="FF0000"/>
                </a:solidFill>
                <a:latin typeface="Calibri" panose="020F0702030404030204" pitchFamily="34" charset="0"/>
                <a:cs typeface="Calibri" panose="020F0702030404030204" pitchFamily="34" charset="0"/>
              </a:rPr>
              <a:t>fueled</a:t>
            </a:r>
            <a:r>
              <a:rPr lang="en-US" altLang="zh-CN" sz="2400" kern="100" dirty="0">
                <a:latin typeface="Calibri" panose="020F0702030404030204" pitchFamily="34" charset="0"/>
                <a:cs typeface="Calibri" panose="020F0702030404030204" pitchFamily="34" charset="0"/>
              </a:rPr>
              <a:t> by various legal and illegal substances, ... (Para 1) </a:t>
            </a:r>
          </a:p>
          <a:p>
            <a:pPr indent="0" algn="just">
              <a:lnSpc>
                <a:spcPct val="114000"/>
              </a:lnSpc>
              <a:buNone/>
            </a:pPr>
            <a:r>
              <a:rPr lang="en-US" altLang="zh-CN" sz="2400" kern="100" dirty="0">
                <a:solidFill>
                  <a:srgbClr val="FF0000"/>
                </a:solidFill>
                <a:latin typeface="Calibri" panose="020F0702030404030204" pitchFamily="34" charset="0"/>
                <a:cs typeface="Calibri" panose="020F0702030404030204" pitchFamily="34" charset="0"/>
              </a:rPr>
              <a:t>fuel</a:t>
            </a:r>
            <a:r>
              <a:rPr lang="en-US" altLang="zh-CN" sz="2400" kern="100" dirty="0">
                <a:latin typeface="Calibri" panose="020F0702030404030204" pitchFamily="34" charset="0"/>
                <a:cs typeface="Calibri" panose="020F0702030404030204" pitchFamily="34" charset="0"/>
              </a:rPr>
              <a:t>: to increase a feeling or a type of behaviour or make it stronger </a:t>
            </a:r>
          </a:p>
          <a:p>
            <a:pPr indent="0" algn="just">
              <a:lnSpc>
                <a:spcPct val="114000"/>
              </a:lnSpc>
              <a:buNone/>
            </a:pPr>
            <a:r>
              <a:rPr lang="en-US" altLang="zh-CN" sz="2400" i="1" kern="100" dirty="0">
                <a:latin typeface="Calibri" panose="020F0702030404030204" pitchFamily="34" charset="0"/>
                <a:cs typeface="Calibri" panose="020F0702030404030204" pitchFamily="34" charset="0"/>
              </a:rPr>
              <a:t>e.g.</a:t>
            </a:r>
            <a:r>
              <a:rPr lang="en-US" altLang="zh-CN" sz="2400" kern="100" dirty="0">
                <a:latin typeface="Calibri" panose="020F0702030404030204" pitchFamily="34" charset="0"/>
                <a:cs typeface="Calibri" panose="020F0702030404030204" pitchFamily="34" charset="0"/>
              </a:rPr>
              <a:t> The press release fuelled speculation that interest rates were about to rise.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805103315"/>
      </p:ext>
    </p:extLst>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93606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indent="0" algn="just">
              <a:lnSpc>
                <a:spcPct val="114000"/>
              </a:lnSpc>
              <a:buNone/>
            </a:pPr>
            <a:r>
              <a:rPr lang="en-US" altLang="zh-CN" sz="2400" kern="100" dirty="0">
                <a:latin typeface="Calibri" panose="020F0702030404030204" pitchFamily="34" charset="0"/>
                <a:cs typeface="Calibri" panose="020F0702030404030204" pitchFamily="34" charset="0"/>
              </a:rPr>
              <a:t>2. ... those sessions constitute, for many of us in the profession, a conversational ideal that becomes harder and harder to replicate in our adult lives. (Para 1) </a:t>
            </a:r>
          </a:p>
          <a:p>
            <a:pPr indent="0" algn="just">
              <a:lnSpc>
                <a:spcPct val="114000"/>
              </a:lnSpc>
              <a:buNone/>
            </a:pPr>
            <a:r>
              <a:rPr lang="en-US" altLang="zh-CN" sz="2400" b="1" kern="100" dirty="0">
                <a:latin typeface="Calibri" panose="020F0702030404030204" pitchFamily="34" charset="0"/>
                <a:cs typeface="Calibri" panose="020F0702030404030204" pitchFamily="34" charset="0"/>
              </a:rPr>
              <a:t>Paraphrase</a:t>
            </a:r>
            <a:r>
              <a:rPr lang="en-US" altLang="zh-CN" sz="2400" kern="100" dirty="0">
                <a:latin typeface="Calibri" panose="020F0702030404030204" pitchFamily="34" charset="0"/>
                <a:cs typeface="Calibri" panose="020F0702030404030204" pitchFamily="34" charset="0"/>
              </a:rPr>
              <a:t>: For many of us in the teaching profession, those moments of casual night chatting create an ideal model for dorm conversations, and this model is unique and thus cannot be reproduced in our adult lives.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802031680"/>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778086"/>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t>3. I envisioned myself sitting in a circle with eager undergraduates debating the vision of the world offered by their favorite writers, and arguing about whether or how to apply it to our own lives. (Para 2) </a:t>
            </a:r>
          </a:p>
          <a:p>
            <a:pPr algn="just">
              <a:lnSpc>
                <a:spcPct val="114000"/>
              </a:lnSpc>
            </a:pPr>
            <a:r>
              <a:rPr lang="en-US" altLang="zh-CN" sz="2400" b="1" kern="100" dirty="0"/>
              <a:t>Paraphrase</a:t>
            </a:r>
            <a:r>
              <a:rPr lang="en-US" altLang="zh-CN" sz="2400" kern="100" dirty="0"/>
              <a:t>: I imagined sitting in a group of undergraduates who were actively participating in the classroom discussion: they were debating on what kind of world their favourite writers intended to portray in the writing, and whether or how their picture of the world could materialize.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293208940"/>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9687" b="5469"/>
          <a:stretch/>
        </p:blipFill>
        <p:spPr>
          <a:xfrm>
            <a:off x="0" y="-25400"/>
            <a:ext cx="12192000" cy="6896100"/>
          </a:xfrm>
          <a:prstGeom prst="rect">
            <a:avLst/>
          </a:prstGeom>
        </p:spPr>
      </p:pic>
      <p:sp>
        <p:nvSpPr>
          <p:cNvPr id="17" name="矩形 16"/>
          <p:cNvSpPr/>
          <p:nvPr/>
        </p:nvSpPr>
        <p:spPr>
          <a:xfrm>
            <a:off x="0" y="2527935"/>
            <a:ext cx="12192000" cy="179260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39894" y="2702537"/>
            <a:ext cx="12333514" cy="1200329"/>
          </a:xfrm>
          <a:prstGeom prst="rect">
            <a:avLst/>
          </a:prstGeom>
        </p:spPr>
        <p:txBody>
          <a:bodyPr wrap="square">
            <a:spAutoFit/>
          </a:bodyPr>
          <a:lstStyle/>
          <a:p>
            <a:r>
              <a:rPr lang="en-US" altLang="zh-CN" sz="7200" dirty="0">
                <a:ln w="0"/>
                <a:latin typeface="Americana XBd BT" panose="02020804070706020304" pitchFamily="18" charset="0"/>
              </a:rPr>
              <a:t>Benefiting from Campus Culture</a:t>
            </a:r>
          </a:p>
        </p:txBody>
      </p:sp>
      <p:grpSp>
        <p:nvGrpSpPr>
          <p:cNvPr id="14340" name="组合 7"/>
          <p:cNvGrpSpPr/>
          <p:nvPr/>
        </p:nvGrpSpPr>
        <p:grpSpPr>
          <a:xfrm>
            <a:off x="-3810" y="650240"/>
            <a:ext cx="2903855" cy="735330"/>
            <a:chOff x="0" y="194743"/>
            <a:chExt cx="3126179" cy="569433"/>
          </a:xfrm>
        </p:grpSpPr>
        <p:sp>
          <p:nvSpPr>
            <p:cNvPr id="2" name="圆角矩形 1"/>
            <p:cNvSpPr/>
            <p:nvPr/>
          </p:nvSpPr>
          <p:spPr>
            <a:xfrm>
              <a:off x="173209" y="194743"/>
              <a:ext cx="2952970" cy="569433"/>
            </a:xfrm>
            <a:prstGeom prst="roundRect">
              <a:avLst>
                <a:gd name="adj" fmla="val 9976"/>
              </a:avLst>
            </a:prstGeom>
            <a:solidFill>
              <a:schemeClr val="accent4">
                <a:lumMod val="60000"/>
                <a:lumOff val="40000"/>
              </a:schemeClr>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5">
                    <a:lumMod val="40000"/>
                    <a:lumOff val="60000"/>
                  </a:schemeClr>
                </a:solidFill>
                <a:effectLst/>
                <a:uLnTx/>
                <a:uFillTx/>
                <a:latin typeface="+mn-lt"/>
                <a:ea typeface="+mn-ea"/>
                <a:cs typeface="+mn-cs"/>
              </a:endParaRPr>
            </a:p>
          </p:txBody>
        </p:sp>
        <p:grpSp>
          <p:nvGrpSpPr>
            <p:cNvPr id="14350" name="组合 9"/>
            <p:cNvGrpSpPr/>
            <p:nvPr/>
          </p:nvGrpSpPr>
          <p:grpSpPr>
            <a:xfrm>
              <a:off x="0" y="290669"/>
              <a:ext cx="424561" cy="355906"/>
              <a:chOff x="469900" y="728859"/>
              <a:chExt cx="424561" cy="355906"/>
            </a:xfrm>
          </p:grpSpPr>
          <p:sp>
            <p:nvSpPr>
              <p:cNvPr id="19" name="椭圆 18"/>
              <p:cNvSpPr>
                <a:spLocks noChangeArrowheads="1"/>
              </p:cNvSpPr>
              <p:nvPr/>
            </p:nvSpPr>
            <p:spPr bwMode="auto">
              <a:xfrm rot="-5400000">
                <a:off x="738012" y="928719"/>
                <a:ext cx="157031" cy="15551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blurRad="12700" dist="12700" dir="2700000" algn="tl" rotWithShape="0">
                  <a:srgbClr val="808080">
                    <a:alpha val="39999"/>
                  </a:srgbClr>
                </a:outerShdw>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0" name="椭圆 19"/>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1" name="椭圆 20"/>
              <p:cNvSpPr>
                <a:spLocks noChangeArrowheads="1"/>
              </p:cNvSpPr>
              <p:nvPr/>
            </p:nvSpPr>
            <p:spPr bwMode="auto">
              <a:xfrm rot="-5400000">
                <a:off x="738012" y="728863"/>
                <a:ext cx="157031" cy="15551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blurRad="12700" dist="12700" dir="2700000" algn="tl" rotWithShape="0">
                  <a:srgbClr val="808080">
                    <a:alpha val="39999"/>
                  </a:srgbClr>
                </a:outerShdw>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2" name="椭圆 21"/>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 name="圆角矩形 2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4" name="圆角矩形 2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5" name="圆角矩形 2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6" name="圆角矩形 2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grpSp>
      <p:sp>
        <p:nvSpPr>
          <p:cNvPr id="11" name="矩形 10"/>
          <p:cNvSpPr/>
          <p:nvPr/>
        </p:nvSpPr>
        <p:spPr>
          <a:xfrm>
            <a:off x="815133" y="572502"/>
            <a:ext cx="1843405" cy="891540"/>
          </a:xfrm>
          <a:prstGeom prst="rect">
            <a:avLst/>
          </a:prstGeom>
        </p:spPr>
        <p:txBody>
          <a:bodyPr wrap="none">
            <a:spAutoFit/>
          </a:bodyPr>
          <a:lstStyle/>
          <a:p>
            <a:pPr lvl="0"/>
            <a:r>
              <a:rPr lang="en-US" altLang="zh-CN" sz="5200" b="1" dirty="0">
                <a:solidFill>
                  <a:schemeClr val="bg1"/>
                </a:solidFill>
              </a:rPr>
              <a:t>Unit </a:t>
            </a:r>
            <a:r>
              <a:rPr lang="en-US" sz="5200" b="1" dirty="0">
                <a:solidFill>
                  <a:schemeClr val="bg1"/>
                </a:solidFill>
              </a:rPr>
              <a:t>5</a:t>
            </a:r>
            <a:endParaRPr lang="en-US" sz="5200" dirty="0">
              <a:solidFill>
                <a:schemeClr val="bg1"/>
              </a:solidFill>
            </a:endParaRP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09403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t>4. I’m living with an outdated picture of late-night life in the dorms ... (Para 3) </a:t>
            </a:r>
          </a:p>
          <a:p>
            <a:pPr algn="just">
              <a:lnSpc>
                <a:spcPct val="114000"/>
              </a:lnSpc>
            </a:pPr>
            <a:r>
              <a:rPr lang="en-US" altLang="zh-CN" sz="2400" b="1" kern="100" dirty="0"/>
              <a:t>Paraphrase</a:t>
            </a:r>
            <a:r>
              <a:rPr lang="en-US" altLang="zh-CN" sz="2400" kern="100" dirty="0"/>
              <a:t>: My understanding of late-night life in the dorms is no longer applicable to the present college culture.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428121483"/>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51504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latin typeface="Calibri" panose="020F0702030404030204" pitchFamily="34" charset="0"/>
                <a:cs typeface="Calibri" panose="020F0702030404030204" pitchFamily="34" charset="0"/>
              </a:rPr>
              <a:t>5. I would have had a hard time </a:t>
            </a:r>
            <a:r>
              <a:rPr lang="en-US" altLang="zh-CN" sz="2400" kern="100" dirty="0">
                <a:solidFill>
                  <a:srgbClr val="FF0000"/>
                </a:solidFill>
                <a:latin typeface="Calibri" panose="020F0702030404030204" pitchFamily="34" charset="0"/>
                <a:cs typeface="Calibri" panose="020F0702030404030204" pitchFamily="34" charset="0"/>
              </a:rPr>
              <a:t>shrugging off</a:t>
            </a:r>
            <a:r>
              <a:rPr lang="en-US" altLang="zh-CN" sz="2400" kern="100" dirty="0">
                <a:latin typeface="Calibri" panose="020F0702030404030204" pitchFamily="34" charset="0"/>
                <a:cs typeface="Calibri" panose="020F0702030404030204" pitchFamily="34" charset="0"/>
              </a:rPr>
              <a:t> those ideas after seeing them described in this carefully researched book ... (Para 4) </a:t>
            </a:r>
          </a:p>
          <a:p>
            <a:pPr algn="just">
              <a:lnSpc>
                <a:spcPct val="114000"/>
              </a:lnSpc>
            </a:pPr>
            <a:r>
              <a:rPr lang="en-US" altLang="zh-CN" sz="2400" kern="100" dirty="0">
                <a:solidFill>
                  <a:srgbClr val="FF0000"/>
                </a:solidFill>
                <a:latin typeface="Calibri" panose="020F0702030404030204" pitchFamily="34" charset="0"/>
                <a:cs typeface="Calibri" panose="020F0702030404030204" pitchFamily="34" charset="0"/>
              </a:rPr>
              <a:t>shrug off</a:t>
            </a:r>
            <a:r>
              <a:rPr lang="en-US" altLang="zh-CN" sz="2400" kern="100" dirty="0">
                <a:latin typeface="Calibri" panose="020F0702030404030204" pitchFamily="34" charset="0"/>
                <a:cs typeface="Calibri" panose="020F0702030404030204" pitchFamily="34" charset="0"/>
              </a:rPr>
              <a:t>: to minimize the importance of; dismiss; abandon </a:t>
            </a:r>
          </a:p>
          <a:p>
            <a:pPr algn="just">
              <a:lnSpc>
                <a:spcPct val="114000"/>
              </a:lnSpc>
            </a:pPr>
            <a:r>
              <a:rPr lang="en-US" altLang="zh-CN" sz="2400" i="1" kern="100" dirty="0">
                <a:latin typeface="Calibri" panose="020F0702030404030204" pitchFamily="34" charset="0"/>
                <a:cs typeface="Calibri" panose="020F0702030404030204" pitchFamily="34" charset="0"/>
              </a:rPr>
              <a:t>e.g.</a:t>
            </a:r>
            <a:r>
              <a:rPr lang="en-US" altLang="zh-CN" sz="2400" kern="100" dirty="0">
                <a:latin typeface="Calibri" panose="020F0702030404030204" pitchFamily="34" charset="0"/>
                <a:cs typeface="Calibri" panose="020F0702030404030204" pitchFamily="34" charset="0"/>
              </a:rPr>
              <a:t> The stock market shrugged off the economic gloom and rose by 1.5 percent.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024449481"/>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09403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latin typeface="Calibri" panose="020F0702030404030204" pitchFamily="34" charset="0"/>
                <a:cs typeface="Calibri" panose="020F0702030404030204" pitchFamily="34" charset="0"/>
              </a:rPr>
              <a:t>6. Blum’s work gave me some </a:t>
            </a:r>
            <a:r>
              <a:rPr lang="en-US" altLang="zh-CN" sz="2400" kern="100" dirty="0">
                <a:solidFill>
                  <a:srgbClr val="FF0000"/>
                </a:solidFill>
                <a:latin typeface="Calibri" panose="020F0702030404030204" pitchFamily="34" charset="0"/>
                <a:cs typeface="Calibri" panose="020F0702030404030204" pitchFamily="34" charset="0"/>
              </a:rPr>
              <a:t>measure</a:t>
            </a:r>
            <a:r>
              <a:rPr lang="en-US" altLang="zh-CN" sz="2400" kern="100" dirty="0">
                <a:latin typeface="Calibri" panose="020F0702030404030204" pitchFamily="34" charset="0"/>
                <a:cs typeface="Calibri" panose="020F0702030404030204" pitchFamily="34" charset="0"/>
              </a:rPr>
              <a:t> of that relief as well, ... (Para 7) </a:t>
            </a:r>
          </a:p>
          <a:p>
            <a:pPr algn="just">
              <a:lnSpc>
                <a:spcPct val="114000"/>
              </a:lnSpc>
            </a:pPr>
            <a:r>
              <a:rPr lang="en-US" altLang="zh-CN" sz="2400" kern="100" dirty="0">
                <a:solidFill>
                  <a:srgbClr val="FF0000"/>
                </a:solidFill>
                <a:latin typeface="Calibri" panose="020F0702030404030204" pitchFamily="34" charset="0"/>
                <a:cs typeface="Calibri" panose="020F0702030404030204" pitchFamily="34" charset="0"/>
              </a:rPr>
              <a:t>measure</a:t>
            </a:r>
            <a:r>
              <a:rPr lang="en-US" altLang="zh-CN" sz="2400" kern="100" dirty="0">
                <a:latin typeface="Calibri" panose="020F0702030404030204" pitchFamily="34" charset="0"/>
                <a:cs typeface="Calibri" panose="020F0702030404030204" pitchFamily="34" charset="0"/>
              </a:rPr>
              <a:t>: degree or extent </a:t>
            </a:r>
          </a:p>
          <a:p>
            <a:pPr algn="just">
              <a:lnSpc>
                <a:spcPct val="114000"/>
              </a:lnSpc>
            </a:pPr>
            <a:r>
              <a:rPr lang="en-US" altLang="zh-CN" sz="2400" i="1" kern="100" dirty="0">
                <a:latin typeface="Calibri" panose="020F0702030404030204" pitchFamily="34" charset="0"/>
                <a:cs typeface="Calibri" panose="020F0702030404030204" pitchFamily="34" charset="0"/>
              </a:rPr>
              <a:t>e.g.</a:t>
            </a:r>
            <a:r>
              <a:rPr lang="en-US" altLang="zh-CN" sz="2400" kern="100" dirty="0">
                <a:latin typeface="Calibri" panose="020F0702030404030204" pitchFamily="34" charset="0"/>
                <a:cs typeface="Calibri" panose="020F0702030404030204" pitchFamily="34" charset="0"/>
              </a:rPr>
              <a:t> The problem was in large measure caused by his carelessness.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834352180"/>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09403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t>7. But I will </a:t>
            </a:r>
            <a:r>
              <a:rPr lang="en-US" altLang="zh-CN" sz="2400" dirty="0">
                <a:solidFill>
                  <a:srgbClr val="FF0000"/>
                </a:solidFill>
              </a:rPr>
              <a:t>confess to</a:t>
            </a:r>
            <a:r>
              <a:rPr lang="en-US" altLang="zh-CN" sz="2400" dirty="0"/>
              <a:t> feeling more despair than relief. (Para 7) </a:t>
            </a:r>
          </a:p>
          <a:p>
            <a:pPr algn="just">
              <a:lnSpc>
                <a:spcPct val="114000"/>
              </a:lnSpc>
            </a:pPr>
            <a:r>
              <a:rPr lang="en-US" altLang="zh-CN" sz="2400" dirty="0">
                <a:solidFill>
                  <a:srgbClr val="FF0000"/>
                </a:solidFill>
              </a:rPr>
              <a:t>confess to</a:t>
            </a:r>
            <a:r>
              <a:rPr lang="en-US" altLang="zh-CN" sz="2400" dirty="0"/>
              <a:t>: to admit or acknowledge </a:t>
            </a:r>
          </a:p>
          <a:p>
            <a:pPr algn="just">
              <a:lnSpc>
                <a:spcPct val="114000"/>
              </a:lnSpc>
            </a:pPr>
            <a:r>
              <a:rPr lang="en-US" altLang="zh-CN" sz="2400" i="1" dirty="0"/>
              <a:t>e.g.</a:t>
            </a:r>
            <a:r>
              <a:rPr lang="en-US" altLang="zh-CN" sz="2400" dirty="0"/>
              <a:t> Nick confessed to being a secret opera fan.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159461059"/>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51504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t>8. But we have to connect with it </a:t>
            </a:r>
            <a:r>
              <a:rPr lang="en-US" altLang="zh-CN" sz="2400" dirty="0">
                <a:solidFill>
                  <a:srgbClr val="FF0000"/>
                </a:solidFill>
              </a:rPr>
              <a:t>on their terms</a:t>
            </a:r>
            <a:r>
              <a:rPr lang="en-US" altLang="zh-CN" sz="2400" dirty="0"/>
              <a:t>. (Para 9) </a:t>
            </a:r>
          </a:p>
          <a:p>
            <a:pPr algn="just">
              <a:lnSpc>
                <a:spcPct val="114000"/>
              </a:lnSpc>
            </a:pPr>
            <a:r>
              <a:rPr lang="en-US" altLang="zh-CN" sz="2400" dirty="0">
                <a:solidFill>
                  <a:srgbClr val="FF0000"/>
                </a:solidFill>
              </a:rPr>
              <a:t>on one’s terms</a:t>
            </a:r>
            <a:r>
              <a:rPr lang="en-US" altLang="zh-CN" sz="2400" dirty="0"/>
              <a:t>: in the manner that somebody prefers </a:t>
            </a:r>
          </a:p>
          <a:p>
            <a:pPr algn="just">
              <a:lnSpc>
                <a:spcPct val="114000"/>
              </a:lnSpc>
            </a:pPr>
            <a:r>
              <a:rPr lang="en-US" altLang="zh-CN" sz="2400" i="1" dirty="0"/>
              <a:t>e.g.</a:t>
            </a:r>
            <a:r>
              <a:rPr lang="en-US" altLang="zh-CN" sz="2400" dirty="0"/>
              <a:t> Don’t just accept this job because it would make your parents happy—you need to act on your own terms for once.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302870707"/>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09403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t>9. It can’t just be fulfilling requirements, if we want it to </a:t>
            </a:r>
            <a:r>
              <a:rPr lang="en-US" altLang="zh-CN" sz="2400" dirty="0">
                <a:solidFill>
                  <a:srgbClr val="FF0000"/>
                </a:solidFill>
              </a:rPr>
              <a:t>matter to</a:t>
            </a:r>
            <a:r>
              <a:rPr lang="en-US" altLang="zh-CN" sz="2400" dirty="0"/>
              <a:t> students. (Para 10) </a:t>
            </a:r>
          </a:p>
          <a:p>
            <a:pPr algn="just">
              <a:lnSpc>
                <a:spcPct val="114000"/>
              </a:lnSpc>
            </a:pPr>
            <a:r>
              <a:rPr lang="en-US" altLang="zh-CN" sz="2400" dirty="0">
                <a:solidFill>
                  <a:srgbClr val="FF0000"/>
                </a:solidFill>
              </a:rPr>
              <a:t>matter to</a:t>
            </a:r>
            <a:r>
              <a:rPr lang="en-US" altLang="zh-CN" sz="2400" dirty="0"/>
              <a:t>: to be of importance or consequence to </a:t>
            </a:r>
          </a:p>
          <a:p>
            <a:pPr algn="just">
              <a:lnSpc>
                <a:spcPct val="114000"/>
              </a:lnSpc>
            </a:pPr>
            <a:r>
              <a:rPr lang="en-US" altLang="zh-CN" sz="2400" i="1" dirty="0"/>
              <a:t>e.g. </a:t>
            </a:r>
            <a:r>
              <a:rPr lang="en-US" altLang="zh-CN" sz="2400" dirty="0"/>
              <a:t>I know Charles doesn’t think this project is important, but it matters to me.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23719441"/>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93606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latin typeface="Calibri" panose="020F0702030404030204" pitchFamily="34" charset="0"/>
                <a:cs typeface="Calibri" panose="020F0702030404030204" pitchFamily="34" charset="0"/>
                <a:sym typeface="+mn-ea"/>
              </a:rPr>
              <a:t>10. We are</a:t>
            </a:r>
            <a:r>
              <a:rPr lang="en-US" altLang="zh-CN" sz="2400" kern="100" dirty="0">
                <a:solidFill>
                  <a:srgbClr val="FF0000"/>
                </a:solidFill>
                <a:latin typeface="Calibri" panose="020F0702030404030204" pitchFamily="34" charset="0"/>
                <a:cs typeface="Calibri" panose="020F0702030404030204" pitchFamily="34" charset="0"/>
                <a:sym typeface="+mn-ea"/>
              </a:rPr>
              <a:t> kidding</a:t>
            </a:r>
            <a:r>
              <a:rPr lang="en-US" altLang="zh-CN" sz="2400" kern="100" dirty="0">
                <a:latin typeface="Calibri" panose="020F0702030404030204" pitchFamily="34" charset="0"/>
                <a:cs typeface="Calibri" panose="020F0702030404030204" pitchFamily="34" charset="0"/>
                <a:sym typeface="+mn-ea"/>
              </a:rPr>
              <a:t> ourselves if we think that all students are likely to become intellectuals. (Para 10) </a:t>
            </a:r>
            <a:endParaRPr lang="en-US" altLang="zh-CN" sz="2400" kern="100" dirty="0">
              <a:latin typeface="Calibri" panose="020F0702030404030204" pitchFamily="34" charset="0"/>
              <a:cs typeface="Calibri" panose="020F0702030404030204" pitchFamily="34" charset="0"/>
            </a:endParaRPr>
          </a:p>
          <a:p>
            <a:pPr algn="just">
              <a:lnSpc>
                <a:spcPct val="114000"/>
              </a:lnSpc>
            </a:pPr>
            <a:r>
              <a:rPr lang="en-US" altLang="zh-CN" sz="2400" kern="100" dirty="0">
                <a:solidFill>
                  <a:srgbClr val="FF0000"/>
                </a:solidFill>
                <a:latin typeface="Calibri" panose="020F0702030404030204" pitchFamily="34" charset="0"/>
                <a:cs typeface="Calibri" panose="020F0702030404030204" pitchFamily="34" charset="0"/>
                <a:sym typeface="+mn-ea"/>
              </a:rPr>
              <a:t>kid</a:t>
            </a:r>
            <a:r>
              <a:rPr lang="en-US" altLang="zh-CN" sz="2400" kern="100" dirty="0">
                <a:latin typeface="Calibri" panose="020F0702030404030204" pitchFamily="34" charset="0"/>
                <a:cs typeface="Calibri" panose="020F0702030404030204" pitchFamily="34" charset="0"/>
                <a:sym typeface="+mn-ea"/>
              </a:rPr>
              <a:t>: to tease or cheat </a:t>
            </a:r>
            <a:endParaRPr lang="en-US" altLang="zh-CN" sz="2400" kern="100" dirty="0">
              <a:latin typeface="Calibri" panose="020F0702030404030204" pitchFamily="34" charset="0"/>
              <a:cs typeface="Calibri" panose="020F0702030404030204" pitchFamily="34" charset="0"/>
            </a:endParaRPr>
          </a:p>
          <a:p>
            <a:pPr algn="just">
              <a:lnSpc>
                <a:spcPct val="114000"/>
              </a:lnSpc>
            </a:pPr>
            <a:r>
              <a:rPr lang="en-US" altLang="zh-CN" sz="2400" i="1" kern="100" dirty="0">
                <a:latin typeface="Calibri" panose="020F0702030404030204" pitchFamily="34" charset="0"/>
                <a:cs typeface="Calibri" panose="020F0702030404030204" pitchFamily="34" charset="0"/>
                <a:sym typeface="+mn-ea"/>
              </a:rPr>
              <a:t>e.g.</a:t>
            </a:r>
            <a:r>
              <a:rPr lang="en-US" altLang="zh-CN" sz="2400" kern="100" dirty="0">
                <a:latin typeface="Calibri" panose="020F0702030404030204" pitchFamily="34" charset="0"/>
                <a:cs typeface="Calibri" panose="020F0702030404030204" pitchFamily="34" charset="0"/>
                <a:sym typeface="+mn-ea"/>
              </a:rPr>
              <a:t> He says there’s a good chance she’ll come back to him, but I think he’s kidding himself. </a:t>
            </a:r>
            <a:endParaRPr lang="en-US" altLang="zh-CN" sz="2400" kern="100" dirty="0">
              <a:latin typeface="Calibri" panose="020F0702030404030204" pitchFamily="34" charset="0"/>
              <a:cs typeface="Calibri" panose="020F07020304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862550039"/>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93606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latin typeface="Calibri" panose="020F0702030404030204" pitchFamily="34" charset="0"/>
                <a:cs typeface="Calibri" panose="020F0702030404030204" pitchFamily="34" charset="0"/>
                <a:sym typeface="+mn-ea"/>
              </a:rPr>
              <a:t>11. “I have stopped joining the chorus of complaint about ‘kids these days,’” she said, “lamenting their reading, writing, thinking abilities.” (Para 14) </a:t>
            </a:r>
            <a:endParaRPr lang="en-US" altLang="zh-CN" sz="2400" kern="100" dirty="0">
              <a:latin typeface="Calibri" panose="020F0702030404030204" pitchFamily="34" charset="0"/>
              <a:cs typeface="Calibri" panose="020F0702030404030204" pitchFamily="34" charset="0"/>
            </a:endParaRPr>
          </a:p>
          <a:p>
            <a:pPr algn="just">
              <a:lnSpc>
                <a:spcPct val="114000"/>
              </a:lnSpc>
            </a:pPr>
            <a:r>
              <a:rPr lang="en-US" altLang="zh-CN" sz="2400" b="1" kern="100" dirty="0">
                <a:latin typeface="Calibri" panose="020F0702030404030204" pitchFamily="34" charset="0"/>
                <a:cs typeface="Calibri" panose="020F0702030404030204" pitchFamily="34" charset="0"/>
                <a:sym typeface="+mn-ea"/>
              </a:rPr>
              <a:t>Paraphrase</a:t>
            </a:r>
            <a:r>
              <a:rPr lang="en-US" altLang="zh-CN" sz="2400" kern="100" dirty="0">
                <a:latin typeface="Calibri" panose="020F0702030404030204" pitchFamily="34" charset="0"/>
                <a:cs typeface="Calibri" panose="020F0702030404030204" pitchFamily="34" charset="0"/>
                <a:sym typeface="+mn-ea"/>
              </a:rPr>
              <a:t>: Many people complained that kids these days were poor at reading, writing and thinking, and felt quite sad about it. I used to be one of them, but now I has stopped doing so.</a:t>
            </a:r>
            <a:endParaRPr lang="en-US" altLang="zh-CN" sz="2400" kern="100" dirty="0">
              <a:latin typeface="Calibri" panose="020F0702030404030204" pitchFamily="34" charset="0"/>
              <a:cs typeface="Calibri" panose="020F07020304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动作按钮: 后退或前一项 14">
            <a:hlinkClick r:id="rId4" action="ppaction://hlinksldjump" highlightClick="1"/>
            <a:extLst>
              <a:ext uri="{FF2B5EF4-FFF2-40B4-BE49-F238E27FC236}">
                <a16:creationId xmlns:a16="http://schemas.microsoft.com/office/drawing/2014/main" id="{3DF1FCB8-3692-4BC5-86CD-297E706A6CCB}"/>
              </a:ext>
            </a:extLst>
          </p:cNvPr>
          <p:cNvSpPr/>
          <p:nvPr/>
        </p:nvSpPr>
        <p:spPr>
          <a:xfrm>
            <a:off x="11006847" y="5785130"/>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62598008"/>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45800" cy="4007507"/>
          </a:xfrm>
          <a:prstGeom prst="rect">
            <a:avLst/>
          </a:prstGeom>
          <a:noFill/>
        </p:spPr>
        <p:txBody>
          <a:bodyPr wrap="square">
            <a:spAutoFit/>
          </a:bodyPr>
          <a:lstStyle/>
          <a:p>
            <a:pPr algn="l">
              <a:lnSpc>
                <a:spcPct val="106000"/>
              </a:lnSpc>
              <a:buClrTx/>
              <a:buSzTx/>
              <a:buFontTx/>
            </a:pPr>
            <a:r>
              <a:rPr lang="en-US" altLang="zh-CN" sz="2400" i="1" dirty="0">
                <a:solidFill>
                  <a:srgbClr val="0070C0"/>
                </a:solidFill>
                <a:effectLst/>
                <a:ea typeface="宋体" panose="02010600030101010101" pitchFamily="2" charset="-122"/>
              </a:rPr>
              <a:t>Fill in the blanks with the most appropriate word from the four choices marked with A, B, C and D.</a:t>
            </a:r>
          </a:p>
          <a:p>
            <a:pPr algn="just">
              <a:lnSpc>
                <a:spcPct val="106000"/>
              </a:lnSpc>
            </a:pPr>
            <a:r>
              <a:rPr lang="en-US" altLang="zh-CN" sz="2400" dirty="0">
                <a:solidFill>
                  <a:srgbClr val="000000"/>
                </a:solidFill>
                <a:ea typeface="等线" panose="02010600030101010101" pitchFamily="2" charset="-122"/>
              </a:rPr>
              <a:t>1. Potatoes can provide one-third of our daily </a:t>
            </a:r>
            <a:r>
              <a:rPr lang="en-US" altLang="zh-CN" sz="2400" dirty="0">
                <a:solidFill>
                  <a:srgbClr val="000000"/>
                </a:solidFill>
                <a:ea typeface="等线" panose="02010600030101010101" pitchFamily="2" charset="-122"/>
                <a:sym typeface="+mn-ea"/>
              </a:rPr>
              <a:t>___________</a:t>
            </a:r>
            <a:r>
              <a:rPr lang="en-US" altLang="zh-CN" sz="2400" dirty="0">
                <a:solidFill>
                  <a:srgbClr val="000000"/>
                </a:solidFill>
                <a:ea typeface="等线" panose="02010600030101010101" pitchFamily="2" charset="-122"/>
              </a:rPr>
              <a:t> of vitamin C. </a:t>
            </a:r>
          </a:p>
          <a:p>
            <a:pPr algn="just">
              <a:lnSpc>
                <a:spcPct val="106000"/>
              </a:lnSpc>
            </a:pPr>
            <a:r>
              <a:rPr lang="en-US" altLang="zh-CN" sz="2400" dirty="0">
                <a:solidFill>
                  <a:srgbClr val="000000"/>
                </a:solidFill>
                <a:ea typeface="等线" panose="02010600030101010101" pitchFamily="2" charset="-122"/>
              </a:rPr>
              <a:t>A. product 			B. requirement 		C. income 				D. food </a:t>
            </a:r>
          </a:p>
          <a:p>
            <a:pPr algn="just">
              <a:lnSpc>
                <a:spcPct val="106000"/>
              </a:lnSpc>
            </a:pPr>
            <a:r>
              <a:rPr lang="en-US" altLang="zh-CN" sz="2400" dirty="0">
                <a:solidFill>
                  <a:srgbClr val="000000"/>
                </a:solidFill>
                <a:ea typeface="等线" panose="02010600030101010101" pitchFamily="2" charset="-122"/>
              </a:rPr>
              <a:t>2. Stress is a </a:t>
            </a:r>
            <a:r>
              <a:rPr lang="en-US" altLang="zh-CN" sz="2400" dirty="0">
                <a:solidFill>
                  <a:srgbClr val="000000"/>
                </a:solidFill>
                <a:ea typeface="等线" panose="02010600030101010101" pitchFamily="2" charset="-122"/>
                <a:sym typeface="+mn-ea"/>
              </a:rPr>
              <a:t>___________</a:t>
            </a:r>
            <a:r>
              <a:rPr lang="en-US" altLang="zh-CN" sz="2400" dirty="0">
                <a:solidFill>
                  <a:srgbClr val="000000"/>
                </a:solidFill>
                <a:ea typeface="等线" panose="02010600030101010101" pitchFamily="2" charset="-122"/>
              </a:rPr>
              <a:t> factor in many illnesses. </a:t>
            </a:r>
          </a:p>
          <a:p>
            <a:pPr algn="just">
              <a:lnSpc>
                <a:spcPct val="106000"/>
              </a:lnSpc>
            </a:pPr>
            <a:r>
              <a:rPr lang="en-US" altLang="zh-CN" sz="2400" dirty="0">
                <a:solidFill>
                  <a:srgbClr val="000000"/>
                </a:solidFill>
                <a:ea typeface="等线" panose="02010600030101010101" pitchFamily="2" charset="-122"/>
              </a:rPr>
              <a:t>A. contributing	 B. constituting 		C. conducing 			D. combining </a:t>
            </a:r>
          </a:p>
          <a:p>
            <a:pPr algn="just">
              <a:lnSpc>
                <a:spcPct val="106000"/>
              </a:lnSpc>
            </a:pPr>
            <a:r>
              <a:rPr lang="en-US" altLang="zh-CN" sz="2400" dirty="0">
                <a:solidFill>
                  <a:srgbClr val="000000"/>
                </a:solidFill>
                <a:ea typeface="等线" panose="02010600030101010101" pitchFamily="2" charset="-122"/>
              </a:rPr>
              <a:t>3. I have to </a:t>
            </a:r>
            <a:r>
              <a:rPr lang="en-US" altLang="zh-CN" sz="2400" dirty="0">
                <a:solidFill>
                  <a:srgbClr val="000000"/>
                </a:solidFill>
                <a:ea typeface="等线" panose="02010600030101010101" pitchFamily="2" charset="-122"/>
                <a:sym typeface="+mn-ea"/>
              </a:rPr>
              <a:t>___________</a:t>
            </a:r>
            <a:r>
              <a:rPr lang="en-US" altLang="zh-CN" sz="2400" dirty="0">
                <a:solidFill>
                  <a:srgbClr val="000000"/>
                </a:solidFill>
                <a:ea typeface="等线" panose="02010600030101010101" pitchFamily="2" charset="-122"/>
              </a:rPr>
              <a:t> that when I first met Reece, I didn’t think he was very bright. </a:t>
            </a:r>
          </a:p>
          <a:p>
            <a:pPr algn="just">
              <a:lnSpc>
                <a:spcPct val="106000"/>
              </a:lnSpc>
            </a:pPr>
            <a:r>
              <a:rPr lang="en-US" altLang="zh-CN" sz="2400" dirty="0">
                <a:solidFill>
                  <a:srgbClr val="000000"/>
                </a:solidFill>
                <a:ea typeface="等线" panose="02010600030101010101" pitchFamily="2" charset="-122"/>
              </a:rPr>
              <a:t>A. replicate 		B. lament 				C. envision 			D. confess </a:t>
            </a:r>
          </a:p>
          <a:p>
            <a:pPr algn="just">
              <a:lnSpc>
                <a:spcPct val="106000"/>
              </a:lnSpc>
            </a:pPr>
            <a:r>
              <a:rPr lang="en-US" altLang="zh-CN" sz="2400" dirty="0">
                <a:solidFill>
                  <a:srgbClr val="000000"/>
                </a:solidFill>
                <a:ea typeface="等线" panose="02010600030101010101" pitchFamily="2" charset="-122"/>
              </a:rPr>
              <a:t>4. Regulations are needed to limit the </a:t>
            </a:r>
            <a:r>
              <a:rPr lang="en-US" altLang="zh-CN" sz="2400" dirty="0">
                <a:solidFill>
                  <a:srgbClr val="000000"/>
                </a:solidFill>
                <a:ea typeface="等线" panose="02010600030101010101" pitchFamily="2" charset="-122"/>
                <a:sym typeface="+mn-ea"/>
              </a:rPr>
              <a:t>___________</a:t>
            </a:r>
            <a:r>
              <a:rPr lang="en-US" altLang="zh-CN" sz="2400" dirty="0">
                <a:solidFill>
                  <a:srgbClr val="000000"/>
                </a:solidFill>
                <a:ea typeface="等线" panose="02010600030101010101" pitchFamily="2" charset="-122"/>
              </a:rPr>
              <a:t> release of these chemicals. </a:t>
            </a:r>
          </a:p>
          <a:p>
            <a:pPr algn="just">
              <a:lnSpc>
                <a:spcPct val="106000"/>
              </a:lnSpc>
            </a:pPr>
            <a:r>
              <a:rPr lang="en-US" altLang="zh-CN" sz="2400" dirty="0">
                <a:solidFill>
                  <a:srgbClr val="000000"/>
                </a:solidFill>
                <a:ea typeface="等线" panose="02010600030101010101" pitchFamily="2" charset="-122"/>
              </a:rPr>
              <a:t>A. ethical 			B. accidental 			C. curious 				D. emotional </a:t>
            </a: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9" name="文本框 28"/>
          <p:cNvSpPr txBox="1"/>
          <p:nvPr/>
        </p:nvSpPr>
        <p:spPr>
          <a:xfrm>
            <a:off x="7214902" y="2776720"/>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B</a:t>
            </a:r>
            <a:endParaRPr lang="zh-CN" altLang="en-US" sz="2400" b="1" dirty="0">
              <a:solidFill>
                <a:srgbClr val="C00000"/>
              </a:solidFill>
              <a:effectLst/>
              <a:ea typeface="宋体" panose="02010600030101010101" pitchFamily="2" charset="-122"/>
            </a:endParaRPr>
          </a:p>
        </p:txBody>
      </p:sp>
      <p:sp>
        <p:nvSpPr>
          <p:cNvPr id="30" name="文本框 29"/>
          <p:cNvSpPr txBox="1"/>
          <p:nvPr/>
        </p:nvSpPr>
        <p:spPr>
          <a:xfrm>
            <a:off x="2986298" y="3532782"/>
            <a:ext cx="370115" cy="46037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A</a:t>
            </a:r>
          </a:p>
        </p:txBody>
      </p:sp>
      <p:sp>
        <p:nvSpPr>
          <p:cNvPr id="31" name="文本框 30"/>
          <p:cNvSpPr txBox="1"/>
          <p:nvPr/>
        </p:nvSpPr>
        <p:spPr>
          <a:xfrm>
            <a:off x="2986207" y="4306500"/>
            <a:ext cx="370115" cy="46037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D</a:t>
            </a:r>
          </a:p>
        </p:txBody>
      </p:sp>
      <p:sp>
        <p:nvSpPr>
          <p:cNvPr id="32" name="文本框 31"/>
          <p:cNvSpPr txBox="1"/>
          <p:nvPr/>
        </p:nvSpPr>
        <p:spPr>
          <a:xfrm>
            <a:off x="6216287" y="5087492"/>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B</a:t>
            </a:r>
            <a:endParaRPr lang="zh-CN" altLang="en-US" sz="2400" b="1" dirty="0">
              <a:solidFill>
                <a:srgbClr val="C00000"/>
              </a:solidFill>
              <a:effectLst/>
              <a:ea typeface="宋体" panose="02010600030101010101" pitchFamily="2" charset="-122"/>
            </a:endParaRPr>
          </a:p>
        </p:txBody>
      </p:sp>
    </p:spTree>
    <p:extLst>
      <p:ext uri="{BB962C8B-B14F-4D97-AF65-F5344CB8AC3E}">
        <p14:creationId xmlns:p14="http://schemas.microsoft.com/office/powerpoint/2010/main" val="54270882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45800" cy="4399025"/>
          </a:xfrm>
          <a:prstGeom prst="rect">
            <a:avLst/>
          </a:prstGeom>
          <a:noFill/>
        </p:spPr>
        <p:txBody>
          <a:bodyPr wrap="square">
            <a:spAutoFit/>
          </a:bodyPr>
          <a:lstStyle/>
          <a:p>
            <a:pPr algn="l">
              <a:lnSpc>
                <a:spcPct val="106000"/>
              </a:lnSpc>
              <a:buClrTx/>
              <a:buSzTx/>
              <a:buFontTx/>
            </a:pPr>
            <a:r>
              <a:rPr lang="en-US" altLang="zh-CN" sz="2400" i="1" dirty="0">
                <a:solidFill>
                  <a:srgbClr val="0070C0"/>
                </a:solidFill>
                <a:effectLst/>
                <a:ea typeface="宋体" panose="02010600030101010101" pitchFamily="2" charset="-122"/>
              </a:rPr>
              <a:t>Fill in the blanks with the most appropriate word from the four choices marked with A, B, C and D.</a:t>
            </a:r>
          </a:p>
          <a:p>
            <a:pPr algn="just">
              <a:lnSpc>
                <a:spcPct val="106000"/>
              </a:lnSpc>
            </a:pPr>
            <a:r>
              <a:rPr lang="en-US" altLang="zh-CN" sz="2400" dirty="0">
                <a:solidFill>
                  <a:srgbClr val="000000"/>
                </a:solidFill>
                <a:ea typeface="等线" panose="02010600030101010101" pitchFamily="2" charset="-122"/>
              </a:rPr>
              <a:t>5. To her teacher's </a:t>
            </a:r>
            <a:r>
              <a:rPr lang="en-US" altLang="zh-CN" sz="2400" dirty="0">
                <a:solidFill>
                  <a:srgbClr val="000000"/>
                </a:solidFill>
                <a:ea typeface="等线" panose="02010600030101010101" pitchFamily="2" charset="-122"/>
                <a:sym typeface="+mn-ea"/>
              </a:rPr>
              <a:t>___________</a:t>
            </a:r>
            <a:r>
              <a:rPr lang="en-US" altLang="zh-CN" sz="2400" dirty="0">
                <a:solidFill>
                  <a:srgbClr val="000000"/>
                </a:solidFill>
                <a:ea typeface="等线" panose="02010600030101010101" pitchFamily="2" charset="-122"/>
              </a:rPr>
              <a:t> , Nicole never does the work that she's told to do. </a:t>
            </a:r>
          </a:p>
          <a:p>
            <a:pPr marL="457200" indent="-457200" algn="just">
              <a:lnSpc>
                <a:spcPct val="106000"/>
              </a:lnSpc>
              <a:buAutoNum type="alphaUcPeriod"/>
            </a:pPr>
            <a:r>
              <a:rPr lang="en-US" altLang="zh-CN" sz="2400" dirty="0">
                <a:solidFill>
                  <a:srgbClr val="000000"/>
                </a:solidFill>
                <a:ea typeface="等线" panose="02010600030101010101" pitchFamily="2" charset="-122"/>
              </a:rPr>
              <a:t>fascination 		B. enthusiasm 			C. complaint 			D. despair </a:t>
            </a:r>
          </a:p>
          <a:p>
            <a:pPr algn="just">
              <a:lnSpc>
                <a:spcPct val="106000"/>
              </a:lnSpc>
            </a:pP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rPr>
              <a:t>6. Over the past century, the town has developed into a </a:t>
            </a:r>
            <a:r>
              <a:rPr lang="en-US" altLang="zh-CN" sz="2400" dirty="0">
                <a:solidFill>
                  <a:srgbClr val="000000"/>
                </a:solidFill>
                <a:ea typeface="等线" panose="02010600030101010101" pitchFamily="2" charset="-122"/>
                <a:sym typeface="+mn-ea"/>
              </a:rPr>
              <a:t>___________</a:t>
            </a: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rPr>
              <a:t> commercial centre. </a:t>
            </a:r>
          </a:p>
          <a:p>
            <a:pPr algn="just">
              <a:lnSpc>
                <a:spcPct val="106000"/>
              </a:lnSpc>
            </a:pP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rPr>
              <a:t>A. intellectual 			B. fascinated 		C. thriving 				D. fulfilling </a:t>
            </a:r>
          </a:p>
          <a:p>
            <a:pPr algn="just">
              <a:lnSpc>
                <a:spcPct val="106000"/>
              </a:lnSpc>
            </a:pP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rPr>
              <a:t>7. Her face hadn’t </a:t>
            </a:r>
            <a:r>
              <a:rPr lang="en-US" altLang="zh-CN" sz="2400" dirty="0">
                <a:solidFill>
                  <a:srgbClr val="000000"/>
                </a:solidFill>
                <a:ea typeface="等线" panose="02010600030101010101" pitchFamily="2" charset="-122"/>
                <a:sym typeface="+mn-ea"/>
              </a:rPr>
              <a:t>___________</a:t>
            </a: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rPr>
              <a:t> much over the years. </a:t>
            </a:r>
          </a:p>
          <a:p>
            <a:pPr algn="just">
              <a:lnSpc>
                <a:spcPct val="106000"/>
              </a:lnSpc>
            </a:pP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rPr>
              <a:t>A. injected 			B. turned 			C. altered 				D. inspired </a:t>
            </a:r>
          </a:p>
          <a:p>
            <a:pPr algn="just">
              <a:lnSpc>
                <a:spcPct val="106000"/>
              </a:lnSpc>
            </a:pP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rPr>
              <a:t>8. This election has profound </a:t>
            </a:r>
            <a:r>
              <a:rPr lang="en-US" altLang="zh-CN" sz="2400" dirty="0">
                <a:solidFill>
                  <a:srgbClr val="000000"/>
                </a:solidFill>
                <a:ea typeface="等线" panose="02010600030101010101" pitchFamily="2" charset="-122"/>
                <a:sym typeface="+mn-ea"/>
              </a:rPr>
              <a:t>___________</a:t>
            </a: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rPr>
              <a:t> for the future of US democracy. </a:t>
            </a:r>
          </a:p>
          <a:p>
            <a:pPr algn="just">
              <a:lnSpc>
                <a:spcPct val="106000"/>
              </a:lnSpc>
            </a:pP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rPr>
              <a:t>A. revolution	 		B. locus 			C. pursuit 				D. implications </a:t>
            </a: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0" name="文本框 19"/>
          <p:cNvSpPr txBox="1"/>
          <p:nvPr/>
        </p:nvSpPr>
        <p:spPr>
          <a:xfrm>
            <a:off x="3846729" y="2745786"/>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D</a:t>
            </a:r>
            <a:endParaRPr lang="zh-CN" altLang="en-US" sz="2400" b="1" dirty="0">
              <a:solidFill>
                <a:srgbClr val="C00000"/>
              </a:solidFill>
              <a:effectLst/>
              <a:ea typeface="宋体" panose="02010600030101010101" pitchFamily="2" charset="-122"/>
            </a:endParaRPr>
          </a:p>
        </p:txBody>
      </p:sp>
      <p:sp>
        <p:nvSpPr>
          <p:cNvPr id="21" name="文本框 20"/>
          <p:cNvSpPr txBox="1"/>
          <p:nvPr/>
        </p:nvSpPr>
        <p:spPr>
          <a:xfrm>
            <a:off x="3738712" y="4692158"/>
            <a:ext cx="370115" cy="46037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C</a:t>
            </a:r>
          </a:p>
        </p:txBody>
      </p:sp>
      <p:sp>
        <p:nvSpPr>
          <p:cNvPr id="22" name="文本框 21"/>
          <p:cNvSpPr txBox="1"/>
          <p:nvPr/>
        </p:nvSpPr>
        <p:spPr>
          <a:xfrm>
            <a:off x="5167197" y="5476161"/>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D</a:t>
            </a:r>
            <a:endParaRPr lang="zh-CN" altLang="en-US" sz="2400" b="1" dirty="0">
              <a:solidFill>
                <a:srgbClr val="C00000"/>
              </a:solidFill>
              <a:effectLst/>
              <a:ea typeface="宋体" panose="02010600030101010101" pitchFamily="2" charset="-122"/>
            </a:endParaRPr>
          </a:p>
        </p:txBody>
      </p:sp>
      <p:sp>
        <p:nvSpPr>
          <p:cNvPr id="23" name="文本框 22"/>
          <p:cNvSpPr txBox="1"/>
          <p:nvPr/>
        </p:nvSpPr>
        <p:spPr>
          <a:xfrm>
            <a:off x="8894491" y="3521079"/>
            <a:ext cx="370115" cy="46037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C</a:t>
            </a:r>
          </a:p>
        </p:txBody>
      </p:sp>
    </p:spTree>
    <p:extLst>
      <p:ext uri="{BB962C8B-B14F-4D97-AF65-F5344CB8AC3E}">
        <p14:creationId xmlns:p14="http://schemas.microsoft.com/office/powerpoint/2010/main" val="378137864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510970" cy="685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rgbClr val="FFFFFF"/>
              </a:solidFill>
              <a:latin typeface="微软雅黑" panose="020B0503020204020204" charset="-122"/>
              <a:ea typeface="微软雅黑" panose="020B0503020204020204" charset="-122"/>
              <a:sym typeface="+mn-ea"/>
            </a:endParaRPr>
          </a:p>
        </p:txBody>
      </p:sp>
      <p:sp>
        <p:nvSpPr>
          <p:cNvPr id="16" name="矩形 15"/>
          <p:cNvSpPr/>
          <p:nvPr>
            <p:custDataLst>
              <p:tags r:id="rId3"/>
            </p:custDataLst>
          </p:nvPr>
        </p:nvSpPr>
        <p:spPr>
          <a:xfrm>
            <a:off x="0" y="0"/>
            <a:ext cx="3505228"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4"/>
            </p:custDataLst>
          </p:nvPr>
        </p:nvSpPr>
        <p:spPr>
          <a:xfrm>
            <a:off x="304800" y="304800"/>
            <a:ext cx="3201035" cy="6096000"/>
          </a:xfrm>
          <a:prstGeom prst="rect">
            <a:avLst/>
          </a:prstGeom>
          <a:noFill/>
          <a:ln w="19050">
            <a:solidFill>
              <a:srgbClr val="FFFFFF"/>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8" name="矩形 17"/>
          <p:cNvSpPr/>
          <p:nvPr>
            <p:custDataLst>
              <p:tags r:id="rId5"/>
            </p:custDataLst>
          </p:nvPr>
        </p:nvSpPr>
        <p:spPr>
          <a:xfrm>
            <a:off x="3505835" y="304800"/>
            <a:ext cx="8228965" cy="6096000"/>
          </a:xfrm>
          <a:prstGeom prst="rect">
            <a:avLst/>
          </a:prstGeom>
          <a:noFill/>
          <a:ln w="19050">
            <a:solidFill>
              <a:srgbClr val="F2F2F2"/>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0" name="任意多边形: 形状 6"/>
          <p:cNvSpPr>
            <a:spLocks noChangeAspect="1"/>
          </p:cNvSpPr>
          <p:nvPr>
            <p:custDataLst>
              <p:tags r:id="rId6"/>
            </p:custDataLst>
          </p:nvPr>
        </p:nvSpPr>
        <p:spPr>
          <a:xfrm rot="10800000">
            <a:off x="1291432" y="494613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20" name="任意多边形: 形状 7"/>
          <p:cNvSpPr>
            <a:spLocks noChangeAspect="1"/>
          </p:cNvSpPr>
          <p:nvPr>
            <p:custDataLst>
              <p:tags r:id="rId7"/>
            </p:custDataLst>
          </p:nvPr>
        </p:nvSpPr>
        <p:spPr>
          <a:xfrm rot="10800000">
            <a:off x="686632" y="494613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nvSpPr>
        <p:spPr>
          <a:xfrm rot="5400000">
            <a:off x="12065" y="2119630"/>
            <a:ext cx="3635375" cy="798830"/>
          </a:xfrm>
          <a:prstGeom prst="rect">
            <a:avLst/>
          </a:prstGeom>
          <a:noFill/>
        </p:spPr>
        <p:txBody>
          <a:bodyPr wrap="square" rtlCol="0">
            <a:spAutoFit/>
          </a:bodyPr>
          <a:lstStyle/>
          <a:p>
            <a:pPr algn="l"/>
            <a:r>
              <a:rPr lang="en-US" altLang="zh-CN" sz="4600" b="1" dirty="0">
                <a:solidFill>
                  <a:srgbClr val="FFCC66"/>
                </a:solidFill>
                <a:effectLst/>
                <a:latin typeface="Broadway" panose="04040905080B02020502" pitchFamily="82" charset="0"/>
                <a:ea typeface="宋体" panose="02010600030101010101" pitchFamily="2" charset="-122"/>
                <a:cs typeface="Calibri" panose="020F0502020204030204" pitchFamily="34" charset="0"/>
              </a:rPr>
              <a:t>CONTENTS</a:t>
            </a:r>
          </a:p>
        </p:txBody>
      </p:sp>
      <p:sp>
        <p:nvSpPr>
          <p:cNvPr id="6" name="AutoShape 3"/>
          <p:cNvSpPr>
            <a:spLocks noChangeAspect="1" noChangeArrowheads="1" noTextEdit="1"/>
          </p:cNvSpPr>
          <p:nvPr/>
        </p:nvSpPr>
        <p:spPr bwMode="auto">
          <a:xfrm>
            <a:off x="3839845" y="100266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5">
            <a:hlinkClick r:id="rId9" action="ppaction://hlinksldjump"/>
          </p:cNvPr>
          <p:cNvSpPr/>
          <p:nvPr/>
        </p:nvSpPr>
        <p:spPr bwMode="auto">
          <a:xfrm>
            <a:off x="3841115" y="116205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6"/>
          <p:cNvSpPr/>
          <p:nvPr/>
        </p:nvSpPr>
        <p:spPr bwMode="auto">
          <a:xfrm>
            <a:off x="3841115" y="116205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Oval 7"/>
          <p:cNvSpPr>
            <a:spLocks noChangeArrowheads="1"/>
          </p:cNvSpPr>
          <p:nvPr/>
        </p:nvSpPr>
        <p:spPr bwMode="auto">
          <a:xfrm>
            <a:off x="4377690" y="129476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Oval 8"/>
          <p:cNvSpPr>
            <a:spLocks noChangeArrowheads="1"/>
          </p:cNvSpPr>
          <p:nvPr/>
        </p:nvSpPr>
        <p:spPr bwMode="auto">
          <a:xfrm>
            <a:off x="5262880" y="129476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9"/>
          <p:cNvSpPr/>
          <p:nvPr/>
        </p:nvSpPr>
        <p:spPr bwMode="auto">
          <a:xfrm>
            <a:off x="4415790" y="100139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10"/>
          <p:cNvSpPr/>
          <p:nvPr/>
        </p:nvSpPr>
        <p:spPr bwMode="auto">
          <a:xfrm>
            <a:off x="5302250" y="100139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11"/>
          <p:cNvSpPr/>
          <p:nvPr/>
        </p:nvSpPr>
        <p:spPr bwMode="auto">
          <a:xfrm>
            <a:off x="4434205" y="101854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12"/>
          <p:cNvSpPr/>
          <p:nvPr/>
        </p:nvSpPr>
        <p:spPr bwMode="auto">
          <a:xfrm>
            <a:off x="5319395" y="101854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13"/>
          <p:cNvSpPr/>
          <p:nvPr/>
        </p:nvSpPr>
        <p:spPr bwMode="auto">
          <a:xfrm>
            <a:off x="5713730" y="294195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14"/>
          <p:cNvSpPr/>
          <p:nvPr/>
        </p:nvSpPr>
        <p:spPr bwMode="auto">
          <a:xfrm>
            <a:off x="5713730" y="294195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AutoShape 3"/>
          <p:cNvSpPr>
            <a:spLocks noChangeAspect="1" noChangeArrowheads="1" noTextEdit="1"/>
          </p:cNvSpPr>
          <p:nvPr/>
        </p:nvSpPr>
        <p:spPr bwMode="auto">
          <a:xfrm>
            <a:off x="6384290" y="981710"/>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5">
            <a:hlinkClick r:id="rId10" action="ppaction://hlinksldjump"/>
          </p:cNvPr>
          <p:cNvSpPr/>
          <p:nvPr/>
        </p:nvSpPr>
        <p:spPr bwMode="auto">
          <a:xfrm>
            <a:off x="6224905" y="1141095"/>
            <a:ext cx="2806065" cy="2057400"/>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6"/>
          <p:cNvSpPr/>
          <p:nvPr/>
        </p:nvSpPr>
        <p:spPr bwMode="auto">
          <a:xfrm>
            <a:off x="6224905" y="1141095"/>
            <a:ext cx="2806065"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Oval 7"/>
          <p:cNvSpPr>
            <a:spLocks noChangeArrowheads="1"/>
          </p:cNvSpPr>
          <p:nvPr/>
        </p:nvSpPr>
        <p:spPr bwMode="auto">
          <a:xfrm>
            <a:off x="6922135" y="1273810"/>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Oval 8"/>
          <p:cNvSpPr>
            <a:spLocks noChangeArrowheads="1"/>
          </p:cNvSpPr>
          <p:nvPr/>
        </p:nvSpPr>
        <p:spPr bwMode="auto">
          <a:xfrm>
            <a:off x="7807325" y="1273810"/>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9"/>
          <p:cNvSpPr/>
          <p:nvPr/>
        </p:nvSpPr>
        <p:spPr bwMode="auto">
          <a:xfrm>
            <a:off x="6960235" y="980440"/>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10"/>
          <p:cNvSpPr/>
          <p:nvPr/>
        </p:nvSpPr>
        <p:spPr bwMode="auto">
          <a:xfrm>
            <a:off x="7846695" y="980440"/>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11"/>
          <p:cNvSpPr/>
          <p:nvPr/>
        </p:nvSpPr>
        <p:spPr bwMode="auto">
          <a:xfrm>
            <a:off x="6978650" y="997585"/>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12"/>
          <p:cNvSpPr/>
          <p:nvPr/>
        </p:nvSpPr>
        <p:spPr bwMode="auto">
          <a:xfrm>
            <a:off x="7863840" y="997585"/>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13"/>
          <p:cNvSpPr/>
          <p:nvPr/>
        </p:nvSpPr>
        <p:spPr bwMode="auto">
          <a:xfrm>
            <a:off x="8753475" y="2921000"/>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14"/>
          <p:cNvSpPr/>
          <p:nvPr/>
        </p:nvSpPr>
        <p:spPr bwMode="auto">
          <a:xfrm>
            <a:off x="8750300" y="2921000"/>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AutoShape 3"/>
          <p:cNvSpPr>
            <a:spLocks noChangeAspect="1" noChangeArrowheads="1" noTextEdit="1"/>
          </p:cNvSpPr>
          <p:nvPr/>
        </p:nvSpPr>
        <p:spPr bwMode="auto">
          <a:xfrm>
            <a:off x="9191625" y="100139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5">
            <a:hlinkClick r:id="rId11" action="ppaction://hlinksldjump"/>
          </p:cNvPr>
          <p:cNvSpPr/>
          <p:nvPr/>
        </p:nvSpPr>
        <p:spPr bwMode="auto">
          <a:xfrm>
            <a:off x="9192895" y="116078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6"/>
          <p:cNvSpPr/>
          <p:nvPr/>
        </p:nvSpPr>
        <p:spPr bwMode="auto">
          <a:xfrm>
            <a:off x="9192895" y="116078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Oval 7"/>
          <p:cNvSpPr>
            <a:spLocks noChangeArrowheads="1"/>
          </p:cNvSpPr>
          <p:nvPr/>
        </p:nvSpPr>
        <p:spPr bwMode="auto">
          <a:xfrm>
            <a:off x="9729470" y="129349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Oval 8"/>
          <p:cNvSpPr>
            <a:spLocks noChangeArrowheads="1"/>
          </p:cNvSpPr>
          <p:nvPr/>
        </p:nvSpPr>
        <p:spPr bwMode="auto">
          <a:xfrm>
            <a:off x="10614660" y="129349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9"/>
          <p:cNvSpPr/>
          <p:nvPr/>
        </p:nvSpPr>
        <p:spPr bwMode="auto">
          <a:xfrm>
            <a:off x="9767570" y="100012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Freeform 10"/>
          <p:cNvSpPr/>
          <p:nvPr/>
        </p:nvSpPr>
        <p:spPr bwMode="auto">
          <a:xfrm>
            <a:off x="10654030" y="100012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11"/>
          <p:cNvSpPr/>
          <p:nvPr/>
        </p:nvSpPr>
        <p:spPr bwMode="auto">
          <a:xfrm>
            <a:off x="9785985" y="101727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12"/>
          <p:cNvSpPr/>
          <p:nvPr/>
        </p:nvSpPr>
        <p:spPr bwMode="auto">
          <a:xfrm>
            <a:off x="10671175" y="101727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13"/>
          <p:cNvSpPr/>
          <p:nvPr/>
        </p:nvSpPr>
        <p:spPr bwMode="auto">
          <a:xfrm>
            <a:off x="11065510" y="294068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14"/>
          <p:cNvSpPr/>
          <p:nvPr/>
        </p:nvSpPr>
        <p:spPr bwMode="auto">
          <a:xfrm>
            <a:off x="11065510" y="294068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AutoShape 3"/>
          <p:cNvSpPr>
            <a:spLocks noChangeAspect="1" noChangeArrowheads="1" noTextEdit="1"/>
          </p:cNvSpPr>
          <p:nvPr/>
        </p:nvSpPr>
        <p:spPr bwMode="auto">
          <a:xfrm>
            <a:off x="5424170" y="351472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Freeform 5">
            <a:hlinkClick r:id="rId12" action="ppaction://hlinksldjump"/>
          </p:cNvPr>
          <p:cNvSpPr/>
          <p:nvPr/>
        </p:nvSpPr>
        <p:spPr bwMode="auto">
          <a:xfrm>
            <a:off x="5425440" y="367411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Freeform 6"/>
          <p:cNvSpPr/>
          <p:nvPr/>
        </p:nvSpPr>
        <p:spPr bwMode="auto">
          <a:xfrm>
            <a:off x="5425440" y="367411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Oval 7"/>
          <p:cNvSpPr>
            <a:spLocks noChangeArrowheads="1"/>
          </p:cNvSpPr>
          <p:nvPr/>
        </p:nvSpPr>
        <p:spPr bwMode="auto">
          <a:xfrm>
            <a:off x="5962015" y="380682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Oval 8"/>
          <p:cNvSpPr>
            <a:spLocks noChangeArrowheads="1"/>
          </p:cNvSpPr>
          <p:nvPr/>
        </p:nvSpPr>
        <p:spPr bwMode="auto">
          <a:xfrm>
            <a:off x="6847205" y="380682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Freeform 9"/>
          <p:cNvSpPr/>
          <p:nvPr/>
        </p:nvSpPr>
        <p:spPr bwMode="auto">
          <a:xfrm>
            <a:off x="6000115" y="351345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Freeform 10"/>
          <p:cNvSpPr/>
          <p:nvPr/>
        </p:nvSpPr>
        <p:spPr bwMode="auto">
          <a:xfrm>
            <a:off x="6886575" y="351345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11"/>
          <p:cNvSpPr/>
          <p:nvPr/>
        </p:nvSpPr>
        <p:spPr bwMode="auto">
          <a:xfrm>
            <a:off x="6018530" y="353060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12"/>
          <p:cNvSpPr/>
          <p:nvPr/>
        </p:nvSpPr>
        <p:spPr bwMode="auto">
          <a:xfrm>
            <a:off x="6903720" y="353060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Freeform 13"/>
          <p:cNvSpPr/>
          <p:nvPr/>
        </p:nvSpPr>
        <p:spPr bwMode="auto">
          <a:xfrm>
            <a:off x="7298055" y="545401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Freeform 14"/>
          <p:cNvSpPr/>
          <p:nvPr/>
        </p:nvSpPr>
        <p:spPr bwMode="auto">
          <a:xfrm>
            <a:off x="7298055" y="545401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AutoShape 3"/>
          <p:cNvSpPr>
            <a:spLocks noChangeAspect="1" noChangeArrowheads="1" noTextEdit="1"/>
          </p:cNvSpPr>
          <p:nvPr/>
        </p:nvSpPr>
        <p:spPr bwMode="auto">
          <a:xfrm>
            <a:off x="7807325" y="3493770"/>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Freeform 5">
            <a:hlinkClick r:id="rId13" action="ppaction://hlinksldjump"/>
          </p:cNvPr>
          <p:cNvSpPr/>
          <p:nvPr/>
        </p:nvSpPr>
        <p:spPr bwMode="auto">
          <a:xfrm>
            <a:off x="7808595" y="3653155"/>
            <a:ext cx="2145030" cy="2057400"/>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Freeform 6"/>
          <p:cNvSpPr/>
          <p:nvPr/>
        </p:nvSpPr>
        <p:spPr bwMode="auto">
          <a:xfrm>
            <a:off x="7808595" y="3653155"/>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Oval 7"/>
          <p:cNvSpPr>
            <a:spLocks noChangeArrowheads="1"/>
          </p:cNvSpPr>
          <p:nvPr/>
        </p:nvSpPr>
        <p:spPr bwMode="auto">
          <a:xfrm>
            <a:off x="8345170" y="3785870"/>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Oval 8"/>
          <p:cNvSpPr>
            <a:spLocks noChangeArrowheads="1"/>
          </p:cNvSpPr>
          <p:nvPr/>
        </p:nvSpPr>
        <p:spPr bwMode="auto">
          <a:xfrm>
            <a:off x="9230360" y="3785870"/>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Freeform 9"/>
          <p:cNvSpPr/>
          <p:nvPr/>
        </p:nvSpPr>
        <p:spPr bwMode="auto">
          <a:xfrm>
            <a:off x="8383270" y="3492500"/>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Freeform 10"/>
          <p:cNvSpPr/>
          <p:nvPr/>
        </p:nvSpPr>
        <p:spPr bwMode="auto">
          <a:xfrm>
            <a:off x="9269730" y="3492500"/>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Freeform 11"/>
          <p:cNvSpPr/>
          <p:nvPr/>
        </p:nvSpPr>
        <p:spPr bwMode="auto">
          <a:xfrm>
            <a:off x="8401685" y="3509645"/>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 name="Freeform 12"/>
          <p:cNvSpPr/>
          <p:nvPr/>
        </p:nvSpPr>
        <p:spPr bwMode="auto">
          <a:xfrm>
            <a:off x="9286875" y="3509645"/>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 name="Freeform 13"/>
          <p:cNvSpPr/>
          <p:nvPr/>
        </p:nvSpPr>
        <p:spPr bwMode="auto">
          <a:xfrm>
            <a:off x="9681210" y="5433060"/>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 name="Freeform 14"/>
          <p:cNvSpPr/>
          <p:nvPr/>
        </p:nvSpPr>
        <p:spPr bwMode="auto">
          <a:xfrm>
            <a:off x="9681210" y="5433060"/>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文本框 105">
            <a:hlinkClick r:id="rId9" action="ppaction://hlinksldjump"/>
          </p:cNvPr>
          <p:cNvSpPr txBox="1"/>
          <p:nvPr/>
        </p:nvSpPr>
        <p:spPr>
          <a:xfrm>
            <a:off x="3950443" y="1869848"/>
            <a:ext cx="1888787" cy="830997"/>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Learning </a:t>
            </a:r>
          </a:p>
          <a:p>
            <a:pPr algn="ctr"/>
            <a:r>
              <a:rPr lang="en-US" altLang="zh-CN" sz="2400" dirty="0">
                <a:solidFill>
                  <a:schemeClr val="accent3">
                    <a:lumMod val="75000"/>
                  </a:schemeClr>
                </a:solidFill>
                <a:latin typeface="Broadway" panose="04040905080B02020502" pitchFamily="82" charset="0"/>
              </a:rPr>
              <a:t>Objectives</a:t>
            </a:r>
            <a:endParaRPr lang="en-US" altLang="zh-CN" sz="2400" dirty="0">
              <a:solidFill>
                <a:schemeClr val="accent3">
                  <a:lumMod val="75000"/>
                </a:schemeClr>
              </a:solidFill>
              <a:effectLst/>
              <a:latin typeface="Broadway" panose="04040905080B02020502" pitchFamily="82" charset="0"/>
              <a:ea typeface="宋体" panose="02010600030101010101" pitchFamily="2" charset="-122"/>
            </a:endParaRPr>
          </a:p>
        </p:txBody>
      </p:sp>
      <p:sp>
        <p:nvSpPr>
          <p:cNvPr id="107" name="文本框 106">
            <a:hlinkClick r:id="rId10" action="ppaction://hlinksldjump"/>
          </p:cNvPr>
          <p:cNvSpPr txBox="1"/>
          <p:nvPr/>
        </p:nvSpPr>
        <p:spPr>
          <a:xfrm>
            <a:off x="6230047" y="2055159"/>
            <a:ext cx="2778005"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About the Texts</a:t>
            </a:r>
          </a:p>
        </p:txBody>
      </p:sp>
      <p:sp>
        <p:nvSpPr>
          <p:cNvPr id="108" name="文本框 107">
            <a:hlinkClick r:id="rId11" action="ppaction://hlinksldjump"/>
          </p:cNvPr>
          <p:cNvSpPr txBox="1"/>
          <p:nvPr/>
        </p:nvSpPr>
        <p:spPr>
          <a:xfrm>
            <a:off x="9181815" y="1870374"/>
            <a:ext cx="2165786" cy="830997"/>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Pre-reading</a:t>
            </a:r>
          </a:p>
          <a:p>
            <a:pPr algn="ctr"/>
            <a:r>
              <a:rPr lang="en-US" altLang="zh-CN" sz="2400" dirty="0">
                <a:solidFill>
                  <a:schemeClr val="accent3">
                    <a:lumMod val="75000"/>
                  </a:schemeClr>
                </a:solidFill>
                <a:latin typeface="Broadway" panose="04040905080B02020502" pitchFamily="82" charset="0"/>
              </a:rPr>
              <a:t> Discussion</a:t>
            </a:r>
          </a:p>
        </p:txBody>
      </p:sp>
      <p:sp>
        <p:nvSpPr>
          <p:cNvPr id="109" name="文本框 108">
            <a:hlinkClick r:id="rId12" action="ppaction://hlinksldjump"/>
          </p:cNvPr>
          <p:cNvSpPr txBox="1"/>
          <p:nvPr/>
        </p:nvSpPr>
        <p:spPr>
          <a:xfrm>
            <a:off x="5910923" y="4489018"/>
            <a:ext cx="1220975"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Text A</a:t>
            </a:r>
          </a:p>
        </p:txBody>
      </p:sp>
      <p:sp>
        <p:nvSpPr>
          <p:cNvPr id="110" name="文本框 109">
            <a:hlinkClick r:id="rId13" action="ppaction://hlinksldjump"/>
          </p:cNvPr>
          <p:cNvSpPr txBox="1"/>
          <p:nvPr/>
        </p:nvSpPr>
        <p:spPr>
          <a:xfrm>
            <a:off x="8293814" y="4489018"/>
            <a:ext cx="1201739"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Text B</a:t>
            </a:r>
          </a:p>
        </p:txBody>
      </p:sp>
    </p:spTree>
    <p:custDataLst>
      <p:tags r:id="rId1"/>
    </p:custDataLst>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45800" cy="2832955"/>
          </a:xfrm>
          <a:prstGeom prst="rect">
            <a:avLst/>
          </a:prstGeom>
          <a:noFill/>
        </p:spPr>
        <p:txBody>
          <a:bodyPr wrap="square">
            <a:spAutoFit/>
          </a:bodyPr>
          <a:lstStyle/>
          <a:p>
            <a:pPr algn="l">
              <a:lnSpc>
                <a:spcPct val="106000"/>
              </a:lnSpc>
              <a:buClrTx/>
              <a:buSzTx/>
              <a:buFontTx/>
            </a:pPr>
            <a:r>
              <a:rPr lang="en-US" altLang="zh-CN" sz="2400" i="1" dirty="0">
                <a:solidFill>
                  <a:srgbClr val="0070C0"/>
                </a:solidFill>
                <a:effectLst/>
                <a:ea typeface="宋体" panose="02010600030101010101" pitchFamily="2" charset="-122"/>
              </a:rPr>
              <a:t>Fill in the blanks with the most appropriate word from the four choices marked with A, B, C and D.</a:t>
            </a:r>
          </a:p>
          <a:p>
            <a:pPr algn="just">
              <a:lnSpc>
                <a:spcPct val="106000"/>
              </a:lnSpc>
            </a:pP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rPr>
              <a:t>9. At some level, they still </a:t>
            </a:r>
            <a:r>
              <a:rPr lang="en-US" altLang="zh-CN" sz="2400" dirty="0">
                <a:solidFill>
                  <a:srgbClr val="000000"/>
                </a:solidFill>
                <a:ea typeface="等线" panose="02010600030101010101" pitchFamily="2" charset="-122"/>
                <a:sym typeface="+mn-ea"/>
              </a:rPr>
              <a:t>___________</a:t>
            </a: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rPr>
              <a:t> the idea that tender loving care is the only factor in raising kids.  </a:t>
            </a:r>
          </a:p>
          <a:p>
            <a:pPr algn="just">
              <a:lnSpc>
                <a:spcPct val="106000"/>
              </a:lnSpc>
            </a:pP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rPr>
              <a:t>A. believe 				</a:t>
            </a: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sym typeface="+mn-ea"/>
              </a:rPr>
              <a:t>B. entangle 		C. cling to  				D. absorb</a:t>
            </a:r>
          </a:p>
          <a:p>
            <a:pPr algn="just">
              <a:lnSpc>
                <a:spcPct val="106000"/>
              </a:lnSpc>
            </a:pP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rPr>
              <a:t>10 There are   </a:t>
            </a:r>
            <a:r>
              <a:rPr lang="en-US" altLang="zh-CN" sz="2400" dirty="0">
                <a:solidFill>
                  <a:srgbClr val="000000"/>
                </a:solidFill>
                <a:ea typeface="等线" panose="02010600030101010101" pitchFamily="2" charset="-122"/>
                <a:sym typeface="+mn-ea"/>
              </a:rPr>
              <a:t>___________</a:t>
            </a: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rPr>
              <a:t>    to be price increases next year. </a:t>
            </a:r>
          </a:p>
          <a:p>
            <a:pPr algn="just">
              <a:lnSpc>
                <a:spcPct val="106000"/>
              </a:lnSpc>
            </a:pP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sym typeface="+mn-ea"/>
              </a:rPr>
              <a:t>A. bound				</a:t>
            </a:r>
            <a:r>
              <a:rPr lang="en-US" altLang="zh-CN" sz="2400" dirty="0">
                <a:solidFill>
                  <a:srgbClr val="000000"/>
                </a:solidFill>
                <a:latin typeface="Calibri" panose="020F0702030404030204" pitchFamily="34" charset="0"/>
                <a:ea typeface="等线" panose="02010600030101010101" pitchFamily="2" charset="-122"/>
                <a:cs typeface="Calibri" panose="020F0702030404030204" pitchFamily="34" charset="0"/>
              </a:rPr>
              <a:t>B. sure 			C. definitely 			 D. certainly  </a:t>
            </a:r>
            <a:endParaRPr lang="zh-CN" altLang="zh-CN" sz="2400" dirty="0">
              <a:latin typeface="Calibri" panose="020F0702030404030204" pitchFamily="34" charset="0"/>
              <a:ea typeface="等线" panose="02010600030101010101" pitchFamily="2" charset="-122"/>
              <a:cs typeface="Calibri" panose="020F0702030404030204" pitchFamily="34" charset="0"/>
            </a:endParaRP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9" name="文本框 28"/>
          <p:cNvSpPr txBox="1"/>
          <p:nvPr/>
        </p:nvSpPr>
        <p:spPr>
          <a:xfrm>
            <a:off x="4881579" y="2766739"/>
            <a:ext cx="373783" cy="461297"/>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C</a:t>
            </a:r>
            <a:endParaRPr lang="zh-CN" altLang="en-US" sz="2400" b="1" dirty="0">
              <a:solidFill>
                <a:srgbClr val="C00000"/>
              </a:solidFill>
              <a:effectLst/>
              <a:ea typeface="宋体" panose="02010600030101010101" pitchFamily="2" charset="-122"/>
            </a:endParaRPr>
          </a:p>
        </p:txBody>
      </p:sp>
      <p:sp>
        <p:nvSpPr>
          <p:cNvPr id="30" name="文本框 29"/>
          <p:cNvSpPr txBox="1"/>
          <p:nvPr/>
        </p:nvSpPr>
        <p:spPr>
          <a:xfrm>
            <a:off x="3204001" y="3926500"/>
            <a:ext cx="373783" cy="46037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A</a:t>
            </a:r>
          </a:p>
        </p:txBody>
      </p:sp>
    </p:spTree>
    <p:extLst>
      <p:ext uri="{BB962C8B-B14F-4D97-AF65-F5344CB8AC3E}">
        <p14:creationId xmlns:p14="http://schemas.microsoft.com/office/powerpoint/2010/main" val="143740683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691515" y="2413000"/>
            <a:ext cx="10739120" cy="830997"/>
          </a:xfrm>
          <a:prstGeom prst="rect">
            <a:avLst/>
          </a:prstGeom>
          <a:noFill/>
        </p:spPr>
        <p:txBody>
          <a:bodyPr wrap="square">
            <a:spAutoFit/>
          </a:bodyPr>
          <a:lstStyle/>
          <a:p>
            <a:pPr marL="450215" indent="-450215"/>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Complete the following summary with words chosen from Reading A. The initial letter </a:t>
            </a: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marL="450215" indent="-450215"/>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of each word is given.</a:t>
            </a:r>
          </a:p>
        </p:txBody>
      </p:sp>
      <p:sp>
        <p:nvSpPr>
          <p:cNvPr id="26" name="文本框 25"/>
          <p:cNvSpPr txBox="1"/>
          <p:nvPr/>
        </p:nvSpPr>
        <p:spPr>
          <a:xfrm>
            <a:off x="724262" y="1807936"/>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2</a:t>
            </a:r>
            <a:endParaRPr lang="zh-CN" altLang="en-US" sz="2400" b="1" i="1" dirty="0">
              <a:effectLst/>
              <a:latin typeface="Bradley Hand ITC" panose="03070402050302030203" pitchFamily="66" charset="0"/>
              <a:ea typeface="宋体" panose="02010600030101010101" pitchFamily="2" charset="-122"/>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8" name="文本框 27"/>
          <p:cNvSpPr txBox="1"/>
          <p:nvPr/>
        </p:nvSpPr>
        <p:spPr>
          <a:xfrm>
            <a:off x="689542" y="3167650"/>
            <a:ext cx="10631601" cy="3039422"/>
          </a:xfrm>
          <a:prstGeom prst="rect">
            <a:avLst/>
          </a:prstGeom>
          <a:noFill/>
        </p:spPr>
        <p:txBody>
          <a:bodyPr wrap="square">
            <a:spAutoFit/>
          </a:bodyPr>
          <a:lstStyle/>
          <a:p>
            <a:pPr algn="just">
              <a:lnSpc>
                <a:spcPct val="114000"/>
              </a:lnSpc>
            </a:pP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rPr>
              <a:t>In the author’s eyes, the typical campus life is represented by the p</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sym typeface="+mn-ea"/>
              </a:rPr>
              <a:t>___________</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rPr>
              <a:t> dialogues among a group of u</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sym typeface="+mn-ea"/>
              </a:rPr>
              <a:t>____________</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rPr>
              <a:t> gathering together, discussing i</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sym typeface="+mn-ea"/>
              </a:rPr>
              <a:t>___________</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rPr>
              <a:t>issues. However, after reading the book </a:t>
            </a:r>
            <a:r>
              <a:rPr lang="en-US" altLang="zh-CN" sz="2400" i="1" dirty="0">
                <a:solidFill>
                  <a:srgbClr val="000000"/>
                </a:solidFill>
                <a:effectLst/>
                <a:latin typeface="Calibri" panose="020F0702030404030204" pitchFamily="34" charset="0"/>
                <a:ea typeface="等线" panose="02010600030101010101" pitchFamily="2" charset="-122"/>
                <a:cs typeface="Calibri" panose="020F0702030404030204" pitchFamily="34" charset="0"/>
              </a:rPr>
              <a:t>My Word ! Plagiarism and College Culture </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rPr>
              <a:t>written by Susan D. Blum, he discovered that there is an a</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sym typeface="+mn-ea"/>
              </a:rPr>
              <a:t>___________</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rPr>
              <a:t> campus culture nowadays, in which teachers find it hard to motivate students to be </a:t>
            </a:r>
            <a:r>
              <a:rPr lang="en-US" altLang="zh-CN" sz="2400" dirty="0" err="1">
                <a:solidFill>
                  <a:srgbClr val="000000"/>
                </a:solidFill>
                <a:effectLst/>
                <a:latin typeface="Calibri" panose="020F0702030404030204" pitchFamily="34" charset="0"/>
                <a:ea typeface="等线" panose="02010600030101010101" pitchFamily="2" charset="-122"/>
                <a:cs typeface="Calibri" panose="020F0702030404030204" pitchFamily="34" charset="0"/>
              </a:rPr>
              <a:t>a</a:t>
            </a:r>
            <a:r>
              <a:rPr lang="en-US" altLang="zh-CN" sz="2400" dirty="0" err="1">
                <a:solidFill>
                  <a:srgbClr val="000000"/>
                </a:solidFill>
                <a:effectLst/>
                <a:latin typeface="Calibri" panose="020F0702030404030204" pitchFamily="34" charset="0"/>
                <a:ea typeface="等线" panose="02010600030101010101" pitchFamily="2" charset="-122"/>
                <a:cs typeface="Calibri" panose="020F0702030404030204" pitchFamily="34" charset="0"/>
                <a:sym typeface="+mn-ea"/>
              </a:rPr>
              <a:t>___________</a:t>
            </a:r>
            <a:r>
              <a:rPr lang="en-US" altLang="zh-CN" sz="2400" dirty="0" err="1">
                <a:solidFill>
                  <a:srgbClr val="000000"/>
                </a:solidFill>
                <a:effectLst/>
                <a:latin typeface="Calibri" panose="020F0702030404030204" pitchFamily="34" charset="0"/>
                <a:ea typeface="等线" panose="02010600030101010101" pitchFamily="2" charset="-122"/>
                <a:cs typeface="Calibri" panose="020F0702030404030204" pitchFamily="34" charset="0"/>
              </a:rPr>
              <a:t>in</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rPr>
              <a:t> their work. This brought him a feeling of d</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sym typeface="+mn-ea"/>
              </a:rPr>
              <a:t>___________</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rPr>
              <a:t>. </a:t>
            </a:r>
          </a:p>
        </p:txBody>
      </p:sp>
      <p:sp>
        <p:nvSpPr>
          <p:cNvPr id="29" name="文本框 28"/>
          <p:cNvSpPr txBox="1"/>
          <p:nvPr/>
        </p:nvSpPr>
        <p:spPr>
          <a:xfrm>
            <a:off x="9614611" y="3151504"/>
            <a:ext cx="1183005" cy="460375"/>
          </a:xfrm>
          <a:prstGeom prst="rect">
            <a:avLst/>
          </a:prstGeom>
          <a:noFill/>
        </p:spPr>
        <p:txBody>
          <a:bodyPr wrap="none" rtlCol="0">
            <a:spAutoFit/>
          </a:bodyPr>
          <a:lstStyle/>
          <a:p>
            <a:pPr algn="l"/>
            <a:r>
              <a:rPr lang="en-US" altLang="zh-CN" sz="2400" dirty="0" err="1">
                <a:solidFill>
                  <a:srgbClr val="C00000"/>
                </a:solidFill>
                <a:effectLst/>
                <a:latin typeface="Calibri" panose="020F0702030404030204" pitchFamily="34" charset="0"/>
                <a:ea typeface="宋体" panose="02010600030101010101" pitchFamily="2" charset="-122"/>
                <a:cs typeface="Calibri" panose="020F0702030404030204" pitchFamily="34" charset="0"/>
              </a:rPr>
              <a:t>rofound</a:t>
            </a:r>
            <a:endParaRPr lang="zh-CN" altLang="en-US"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
        <p:nvSpPr>
          <p:cNvPr id="30" name="文本框 29"/>
          <p:cNvSpPr txBox="1"/>
          <p:nvPr/>
        </p:nvSpPr>
        <p:spPr>
          <a:xfrm>
            <a:off x="5136028" y="3560614"/>
            <a:ext cx="1995805" cy="460375"/>
          </a:xfrm>
          <a:prstGeom prst="rect">
            <a:avLst/>
          </a:prstGeom>
          <a:noFill/>
        </p:spPr>
        <p:txBody>
          <a:bodyPr wrap="none" rtlCol="0">
            <a:spAutoFit/>
          </a:bodyPr>
          <a:lstStyle/>
          <a:p>
            <a:pPr algn="l"/>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rPr>
              <a:t>ndergraduates</a:t>
            </a:r>
            <a:endParaRPr lang="zh-CN" altLang="en-US"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
        <p:nvSpPr>
          <p:cNvPr id="31" name="文本框 30"/>
          <p:cNvSpPr txBox="1"/>
          <p:nvPr/>
        </p:nvSpPr>
        <p:spPr>
          <a:xfrm>
            <a:off x="798725" y="3996784"/>
            <a:ext cx="1495425" cy="460375"/>
          </a:xfrm>
          <a:prstGeom prst="rect">
            <a:avLst/>
          </a:prstGeom>
          <a:noFill/>
        </p:spPr>
        <p:txBody>
          <a:bodyPr wrap="none" rtlCol="0">
            <a:spAutoFit/>
          </a:bodyPr>
          <a:lstStyle/>
          <a:p>
            <a:pPr algn="l"/>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rPr>
              <a:t>ntellectual</a:t>
            </a:r>
          </a:p>
        </p:txBody>
      </p:sp>
      <p:sp>
        <p:nvSpPr>
          <p:cNvPr id="32" name="文本框 31"/>
          <p:cNvSpPr txBox="1"/>
          <p:nvPr/>
        </p:nvSpPr>
        <p:spPr>
          <a:xfrm>
            <a:off x="1014458" y="4821177"/>
            <a:ext cx="924560" cy="460375"/>
          </a:xfrm>
          <a:prstGeom prst="rect">
            <a:avLst/>
          </a:prstGeom>
          <a:noFill/>
        </p:spPr>
        <p:txBody>
          <a:bodyPr wrap="none" rtlCol="0">
            <a:spAutoFit/>
          </a:bodyPr>
          <a:lstStyle/>
          <a:p>
            <a:pPr algn="l"/>
            <a:r>
              <a:rPr lang="en-US" altLang="zh-CN" sz="2400" dirty="0" err="1">
                <a:solidFill>
                  <a:srgbClr val="C00000"/>
                </a:solidFill>
                <a:effectLst/>
                <a:latin typeface="Calibri" panose="020F0702030404030204" pitchFamily="34" charset="0"/>
                <a:ea typeface="宋体" panose="02010600030101010101" pitchFamily="2" charset="-122"/>
                <a:cs typeface="Calibri" panose="020F0702030404030204" pitchFamily="34" charset="0"/>
              </a:rPr>
              <a:t>ltered</a:t>
            </a:r>
            <a:endParaRPr lang="zh-CN" altLang="en-US"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
        <p:nvSpPr>
          <p:cNvPr id="33" name="文本框 32"/>
          <p:cNvSpPr txBox="1"/>
          <p:nvPr/>
        </p:nvSpPr>
        <p:spPr>
          <a:xfrm>
            <a:off x="921533" y="5608174"/>
            <a:ext cx="935990" cy="460375"/>
          </a:xfrm>
          <a:prstGeom prst="rect">
            <a:avLst/>
          </a:prstGeom>
          <a:noFill/>
        </p:spPr>
        <p:txBody>
          <a:bodyPr wrap="none" rtlCol="0">
            <a:spAutoFit/>
          </a:bodyPr>
          <a:lstStyle/>
          <a:p>
            <a:pPr algn="l"/>
            <a:r>
              <a:rPr lang="en-US" altLang="zh-CN" sz="2400" dirty="0" err="1">
                <a:solidFill>
                  <a:srgbClr val="C00000"/>
                </a:solidFill>
                <a:effectLst/>
                <a:latin typeface="Calibri" panose="020F0702030404030204" pitchFamily="34" charset="0"/>
                <a:ea typeface="宋体" panose="02010600030101010101" pitchFamily="2" charset="-122"/>
                <a:cs typeface="Calibri" panose="020F0702030404030204" pitchFamily="34" charset="0"/>
              </a:rPr>
              <a:t>espair</a:t>
            </a:r>
          </a:p>
        </p:txBody>
      </p:sp>
      <p:sp>
        <p:nvSpPr>
          <p:cNvPr id="34" name="文本框 33"/>
          <p:cNvSpPr txBox="1"/>
          <p:nvPr/>
        </p:nvSpPr>
        <p:spPr>
          <a:xfrm>
            <a:off x="3098287" y="5244655"/>
            <a:ext cx="1200785" cy="460375"/>
          </a:xfrm>
          <a:prstGeom prst="rect">
            <a:avLst/>
          </a:prstGeom>
          <a:noFill/>
        </p:spPr>
        <p:txBody>
          <a:bodyPr wrap="none" rtlCol="0">
            <a:spAutoFit/>
          </a:bodyPr>
          <a:lstStyle/>
          <a:p>
            <a:pPr algn="l"/>
            <a:r>
              <a:rPr lang="en-US" altLang="zh-CN" sz="2400" dirty="0" err="1">
                <a:solidFill>
                  <a:srgbClr val="C00000"/>
                </a:solidFill>
                <a:effectLst/>
                <a:latin typeface="Calibri" panose="020F0702030404030204" pitchFamily="34" charset="0"/>
                <a:ea typeface="宋体" panose="02010600030101010101" pitchFamily="2" charset="-122"/>
                <a:cs typeface="Calibri" panose="020F0702030404030204" pitchFamily="34" charset="0"/>
              </a:rPr>
              <a:t>bsorbed</a:t>
            </a:r>
            <a:endParaRPr lang="zh-CN" altLang="en-US"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Tree>
    <p:extLst>
      <p:ext uri="{BB962C8B-B14F-4D97-AF65-F5344CB8AC3E}">
        <p14:creationId xmlns:p14="http://schemas.microsoft.com/office/powerpoint/2010/main" val="344771955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691515" y="2413000"/>
            <a:ext cx="10739120" cy="830997"/>
          </a:xfrm>
          <a:prstGeom prst="rect">
            <a:avLst/>
          </a:prstGeom>
          <a:noFill/>
        </p:spPr>
        <p:txBody>
          <a:bodyPr wrap="square">
            <a:spAutoFit/>
          </a:bodyPr>
          <a:lstStyle/>
          <a:p>
            <a:pPr marL="450215" indent="-450215"/>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Complete the following summary with words chosen from Reading A. The initial letter </a:t>
            </a: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marL="450215" indent="-450215"/>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of each word is given.</a:t>
            </a:r>
          </a:p>
        </p:txBody>
      </p:sp>
      <p:sp>
        <p:nvSpPr>
          <p:cNvPr id="26" name="文本框 25"/>
          <p:cNvSpPr txBox="1"/>
          <p:nvPr/>
        </p:nvSpPr>
        <p:spPr>
          <a:xfrm>
            <a:off x="724262" y="1807936"/>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2</a:t>
            </a:r>
            <a:endParaRPr lang="zh-CN" altLang="en-US" sz="2400" b="1" i="1" dirty="0">
              <a:effectLst/>
              <a:latin typeface="Bradley Hand ITC" panose="03070402050302030203" pitchFamily="66" charset="0"/>
              <a:ea typeface="宋体" panose="02010600030101010101" pitchFamily="2" charset="-122"/>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8" name="文本框 27"/>
          <p:cNvSpPr txBox="1"/>
          <p:nvPr/>
        </p:nvSpPr>
        <p:spPr>
          <a:xfrm>
            <a:off x="689542" y="3167650"/>
            <a:ext cx="10631601" cy="2197396"/>
          </a:xfrm>
          <a:prstGeom prst="rect">
            <a:avLst/>
          </a:prstGeom>
          <a:noFill/>
        </p:spPr>
        <p:txBody>
          <a:bodyPr wrap="square">
            <a:spAutoFit/>
          </a:bodyPr>
          <a:lstStyle/>
          <a:p>
            <a:pPr algn="just">
              <a:lnSpc>
                <a:spcPct val="114000"/>
              </a:lnSpc>
            </a:pP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rPr>
              <a:t>Then with the further interaction with Blum, the author relieved and realized that there are many other ways for students to be moral, productive and c</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sym typeface="+mn-ea"/>
              </a:rPr>
              <a:t>___________</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rPr>
              <a:t> human beings besides becoming intellectuals. The teacher’s responsibility is to invite the students into a f</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sym typeface="+mn-ea"/>
              </a:rPr>
              <a:t>___________</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rPr>
              <a:t> world and still c</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sym typeface="+mn-ea"/>
              </a:rPr>
              <a:t>___________</a:t>
            </a:r>
            <a:r>
              <a:rPr lang="en-US" altLang="zh-CN" sz="2400" dirty="0">
                <a:solidFill>
                  <a:srgbClr val="000000"/>
                </a:solidFill>
                <a:effectLst/>
                <a:latin typeface="Calibri" panose="020F0702030404030204" pitchFamily="34" charset="0"/>
                <a:ea typeface="等线" panose="02010600030101010101" pitchFamily="2" charset="-122"/>
                <a:cs typeface="Calibri" panose="020F0702030404030204" pitchFamily="34" charset="0"/>
              </a:rPr>
              <a:t> to their idealism and enthusiasm for teaching profession. </a:t>
            </a:r>
          </a:p>
        </p:txBody>
      </p:sp>
      <p:sp>
        <p:nvSpPr>
          <p:cNvPr id="35" name="文本框 34"/>
          <p:cNvSpPr txBox="1"/>
          <p:nvPr/>
        </p:nvSpPr>
        <p:spPr>
          <a:xfrm>
            <a:off x="9499482" y="3579812"/>
            <a:ext cx="1577340" cy="460375"/>
          </a:xfrm>
          <a:prstGeom prst="rect">
            <a:avLst/>
          </a:prstGeom>
          <a:noFill/>
        </p:spPr>
        <p:txBody>
          <a:bodyPr wrap="none" rtlCol="0">
            <a:spAutoFit/>
          </a:bodyPr>
          <a:lstStyle/>
          <a:p>
            <a:pPr algn="l"/>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rPr>
              <a:t>ontributing</a:t>
            </a:r>
          </a:p>
        </p:txBody>
      </p:sp>
      <p:sp>
        <p:nvSpPr>
          <p:cNvPr id="36" name="文本框 35"/>
          <p:cNvSpPr txBox="1"/>
          <p:nvPr/>
        </p:nvSpPr>
        <p:spPr>
          <a:xfrm>
            <a:off x="4388795" y="4388064"/>
            <a:ext cx="1635384" cy="460375"/>
          </a:xfrm>
          <a:prstGeom prst="rect">
            <a:avLst/>
          </a:prstGeom>
          <a:noFill/>
        </p:spPr>
        <p:txBody>
          <a:bodyPr wrap="square" rtlCol="0">
            <a:spAutoFit/>
          </a:bodyPr>
          <a:lstStyle/>
          <a:p>
            <a:pPr algn="l"/>
            <a:r>
              <a:rPr lang="en-US" altLang="zh-CN" sz="2400" dirty="0" err="1">
                <a:solidFill>
                  <a:srgbClr val="C00000"/>
                </a:solidFill>
                <a:effectLst/>
                <a:latin typeface="Calibri" panose="020F0702030404030204" pitchFamily="34" charset="0"/>
                <a:ea typeface="宋体" panose="02010600030101010101" pitchFamily="2" charset="-122"/>
                <a:cs typeface="Calibri" panose="020F0702030404030204" pitchFamily="34" charset="0"/>
              </a:rPr>
              <a:t>ascinating</a:t>
            </a:r>
            <a:endParaRPr lang="zh-CN" altLang="en-US"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
        <p:nvSpPr>
          <p:cNvPr id="37" name="文本框 36"/>
          <p:cNvSpPr txBox="1"/>
          <p:nvPr/>
        </p:nvSpPr>
        <p:spPr>
          <a:xfrm>
            <a:off x="8370783" y="4413409"/>
            <a:ext cx="626110" cy="460375"/>
          </a:xfrm>
          <a:prstGeom prst="rect">
            <a:avLst/>
          </a:prstGeom>
          <a:noFill/>
        </p:spPr>
        <p:txBody>
          <a:bodyPr wrap="none" rtlCol="0">
            <a:spAutoFit/>
          </a:bodyPr>
          <a:lstStyle/>
          <a:p>
            <a:pPr algn="l"/>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rPr>
              <a:t>ling</a:t>
            </a:r>
          </a:p>
        </p:txBody>
      </p:sp>
    </p:spTree>
    <p:extLst>
      <p:ext uri="{BB962C8B-B14F-4D97-AF65-F5344CB8AC3E}">
        <p14:creationId xmlns:p14="http://schemas.microsoft.com/office/powerpoint/2010/main" val="183724389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647445"/>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79755" y="2027379"/>
            <a:ext cx="10950575" cy="3716915"/>
          </a:xfrm>
          <a:prstGeom prst="rect">
            <a:avLst/>
          </a:prstGeom>
          <a:noFill/>
        </p:spPr>
        <p:txBody>
          <a:bodyPr wrap="square">
            <a:spAutoFit/>
          </a:bodyPr>
          <a:lstStyle/>
          <a:p>
            <a:pPr algn="ctr">
              <a:lnSpc>
                <a:spcPts val="2000"/>
              </a:lnSpc>
            </a:pPr>
            <a:r>
              <a:rPr lang="en-US" altLang="zh-CN" sz="2400" b="1" dirty="0">
                <a:solidFill>
                  <a:srgbClr val="00B050"/>
                </a:solidFill>
                <a:latin typeface="Calibri" panose="020F0702030404030204" pitchFamily="34" charset="0"/>
                <a:cs typeface="Calibri" panose="020F0702030404030204" pitchFamily="34" charset="0"/>
              </a:rPr>
              <a:t>attributive clauses with omitted introductory words</a:t>
            </a:r>
            <a:endParaRPr lang="en-US" altLang="zh-CN" sz="2400" b="1" dirty="0">
              <a:solidFill>
                <a:srgbClr val="00B050"/>
              </a:solidFill>
              <a:latin typeface="Calibri" panose="020F0502020204030204" pitchFamily="34" charset="0"/>
              <a:cs typeface="Calibri" panose="020F0502020204030204" pitchFamily="34" charset="0"/>
            </a:endParaRPr>
          </a:p>
          <a:p>
            <a:pPr>
              <a:lnSpc>
                <a:spcPct val="114000"/>
              </a:lnSpc>
            </a:pPr>
            <a:r>
              <a:rPr lang="en-US" altLang="zh-CN" sz="2400" i="1" dirty="0">
                <a:solidFill>
                  <a:srgbClr val="0070C0"/>
                </a:solidFill>
              </a:rPr>
              <a:t>In which of the following sentences can the introductory words (marked in bold red) be omitted?  </a:t>
            </a:r>
          </a:p>
          <a:p>
            <a:pPr>
              <a:lnSpc>
                <a:spcPct val="114000"/>
              </a:lnSpc>
            </a:pPr>
            <a:r>
              <a:rPr lang="en-US" altLang="zh-CN" sz="2400" dirty="0">
                <a:latin typeface="Calibri" panose="020F0702030404030204" pitchFamily="34" charset="0"/>
                <a:cs typeface="Calibri" panose="020F0702030404030204" pitchFamily="34" charset="0"/>
              </a:rPr>
              <a:t>1. Gone are the days which we spent together in the village. </a:t>
            </a:r>
          </a:p>
          <a:p>
            <a:pPr>
              <a:lnSpc>
                <a:spcPct val="114000"/>
              </a:lnSpc>
            </a:pPr>
            <a:r>
              <a:rPr lang="en-US" altLang="zh-CN" sz="2400" dirty="0">
                <a:latin typeface="Calibri" panose="020F0702030404030204" pitchFamily="34" charset="0"/>
                <a:cs typeface="Calibri" panose="020F0702030404030204" pitchFamily="34" charset="0"/>
              </a:rPr>
              <a:t>2. The man who visited our school is from Australia. </a:t>
            </a:r>
          </a:p>
          <a:p>
            <a:pPr>
              <a:lnSpc>
                <a:spcPct val="114000"/>
              </a:lnSpc>
            </a:pPr>
            <a:r>
              <a:rPr lang="en-US" altLang="zh-CN" sz="2400" dirty="0">
                <a:latin typeface="Calibri" panose="020F0702030404030204" pitchFamily="34" charset="0"/>
                <a:cs typeface="Calibri" panose="020F0702030404030204" pitchFamily="34" charset="0"/>
              </a:rPr>
              <a:t>3. Please put the letter on the desk where he can easily find it. </a:t>
            </a:r>
          </a:p>
          <a:p>
            <a:pPr>
              <a:lnSpc>
                <a:spcPct val="114000"/>
              </a:lnSpc>
            </a:pPr>
            <a:r>
              <a:rPr lang="en-US" altLang="zh-CN" sz="2400" dirty="0">
                <a:latin typeface="Calibri" panose="020F0702030404030204" pitchFamily="34" charset="0"/>
                <a:cs typeface="Calibri" panose="020F0702030404030204" pitchFamily="34" charset="0"/>
              </a:rPr>
              <a:t>4. The situation which we had got into was very dangerous. </a:t>
            </a:r>
          </a:p>
          <a:p>
            <a:pPr>
              <a:lnSpc>
                <a:spcPct val="114000"/>
              </a:lnSpc>
            </a:pPr>
            <a:r>
              <a:rPr lang="en-US" altLang="zh-CN" sz="2400" dirty="0">
                <a:latin typeface="Calibri" panose="020F0702030404030204" pitchFamily="34" charset="0"/>
                <a:cs typeface="Calibri" panose="020F0702030404030204" pitchFamily="34" charset="0"/>
              </a:rPr>
              <a:t>5. Of us all, he is the only one that knows Russian. </a:t>
            </a:r>
          </a:p>
          <a:p>
            <a:pPr>
              <a:lnSpc>
                <a:spcPct val="114000"/>
              </a:lnSpc>
            </a:pPr>
            <a:r>
              <a:rPr lang="en-US" altLang="zh-CN" sz="2400" dirty="0">
                <a:latin typeface="Calibri" panose="020F0702030404030204" pitchFamily="34" charset="0"/>
                <a:cs typeface="Calibri" panose="020F0702030404030204" pitchFamily="34" charset="0"/>
              </a:rPr>
              <a:t>6. It is the same song that I heard yesterday afternoon. </a:t>
            </a:r>
            <a:endParaRPr lang="en-US" altLang="zh-CN" sz="2400" i="1" dirty="0">
              <a:solidFill>
                <a:srgbClr val="0070C0"/>
              </a:solidFill>
              <a:latin typeface="Calibri" panose="020F0702030404030204" pitchFamily="34" charset="0"/>
              <a:ea typeface="等线" panose="02010600030101010101" pitchFamily="2" charset="-122"/>
              <a:cs typeface="Calibri" panose="020F0702030404030204" pitchFamily="34" charset="0"/>
            </a:endParaRP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3" name="文本框 22"/>
          <p:cNvSpPr txBox="1"/>
          <p:nvPr/>
        </p:nvSpPr>
        <p:spPr>
          <a:xfrm>
            <a:off x="800100" y="5632728"/>
            <a:ext cx="9865995" cy="460375"/>
          </a:xfrm>
          <a:prstGeom prst="rect">
            <a:avLst/>
          </a:prstGeom>
          <a:noFill/>
        </p:spPr>
        <p:txBody>
          <a:bodyPr wrap="square">
            <a:spAutoFit/>
          </a:bodyPr>
          <a:lstStyle/>
          <a:p>
            <a:pPr algn="l"/>
            <a:r>
              <a:rPr lang="zh-CN" altLang="en-US" sz="2400" dirty="0">
                <a:solidFill>
                  <a:srgbClr val="FF0000"/>
                </a:solidFill>
                <a:effectLst/>
                <a:latin typeface="Times New Roman" panose="02020703060505090304" pitchFamily="18" charset="0"/>
                <a:ea typeface="宋体" panose="02010600030101010101" pitchFamily="2" charset="-122"/>
              </a:rPr>
              <a:t>The introductory words in Sentences 1, 4 and 6 can be omitted.</a:t>
            </a:r>
          </a:p>
        </p:txBody>
      </p:sp>
    </p:spTree>
    <p:extLst>
      <p:ext uri="{BB962C8B-B14F-4D97-AF65-F5344CB8AC3E}">
        <p14:creationId xmlns:p14="http://schemas.microsoft.com/office/powerpoint/2010/main" val="23820001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647445"/>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79755" y="2027379"/>
            <a:ext cx="10950575" cy="718145"/>
          </a:xfrm>
          <a:prstGeom prst="rect">
            <a:avLst/>
          </a:prstGeom>
          <a:noFill/>
        </p:spPr>
        <p:txBody>
          <a:bodyPr wrap="square">
            <a:spAutoFit/>
          </a:bodyPr>
          <a:lstStyle/>
          <a:p>
            <a:pPr algn="ctr">
              <a:lnSpc>
                <a:spcPts val="2000"/>
              </a:lnSpc>
            </a:pPr>
            <a:r>
              <a:rPr lang="en-US" altLang="zh-CN" sz="2400" b="1" dirty="0">
                <a:solidFill>
                  <a:srgbClr val="00B050"/>
                </a:solidFill>
                <a:latin typeface="Calibri" panose="020F0702030404030204" pitchFamily="34" charset="0"/>
                <a:cs typeface="Calibri" panose="020F0702030404030204" pitchFamily="34" charset="0"/>
              </a:rPr>
              <a:t>“as…as…” followed by a clause</a:t>
            </a:r>
            <a:endParaRPr lang="en-US" altLang="zh-CN" sz="2400" b="1" dirty="0">
              <a:solidFill>
                <a:srgbClr val="00B050"/>
              </a:solidFill>
              <a:latin typeface="Calibri" panose="020F0502020204030204" pitchFamily="34" charset="0"/>
              <a:cs typeface="Calibri" panose="020F0502020204030204" pitchFamily="34" charset="0"/>
            </a:endParaRPr>
          </a:p>
          <a:p>
            <a:r>
              <a:rPr lang="en-US" altLang="zh-CN" sz="2400" i="1" dirty="0">
                <a:solidFill>
                  <a:srgbClr val="0070C0"/>
                </a:solidFill>
                <a:latin typeface="Calibri" panose="020F0702030404030204" pitchFamily="34" charset="0"/>
                <a:cs typeface="Calibri" panose="020F0702030404030204" pitchFamily="34" charset="0"/>
              </a:rPr>
              <a:t>Match the  words in the two columns to form complete sentences. </a:t>
            </a:r>
            <a:endParaRPr lang="zh-CN" altLang="zh-CN" sz="2400" dirty="0">
              <a:solidFill>
                <a:srgbClr val="0070C0"/>
              </a:solidFill>
              <a:latin typeface="Calibri" panose="020F0702030404030204" pitchFamily="34" charset="0"/>
              <a:cs typeface="Calibri" panose="020F0702030404030204" pitchFamily="34" charset="0"/>
            </a:endParaRP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graphicFrame>
        <p:nvGraphicFramePr>
          <p:cNvPr id="24" name="表格 23"/>
          <p:cNvGraphicFramePr>
            <a:graphicFrameLocks noGrp="1"/>
          </p:cNvGraphicFramePr>
          <p:nvPr>
            <p:custDataLst>
              <p:tags r:id="rId1"/>
            </p:custDataLst>
            <p:extLst>
              <p:ext uri="{D42A27DB-BD31-4B8C-83A1-F6EECF244321}">
                <p14:modId xmlns:p14="http://schemas.microsoft.com/office/powerpoint/2010/main" val="4162161378"/>
              </p:ext>
            </p:extLst>
          </p:nvPr>
        </p:nvGraphicFramePr>
        <p:xfrm>
          <a:off x="678374" y="2831103"/>
          <a:ext cx="10650026" cy="3475101"/>
        </p:xfrm>
        <a:graphic>
          <a:graphicData uri="http://schemas.openxmlformats.org/drawingml/2006/table">
            <a:tbl>
              <a:tblPr>
                <a:tableStyleId>{5C22544A-7EE6-4342-B048-85BDC9FD1C3A}</a:tableStyleId>
              </a:tblPr>
              <a:tblGrid>
                <a:gridCol w="4853305">
                  <a:extLst>
                    <a:ext uri="{9D8B030D-6E8A-4147-A177-3AD203B41FA5}">
                      <a16:colId xmlns:a16="http://schemas.microsoft.com/office/drawing/2014/main" val="20000"/>
                    </a:ext>
                  </a:extLst>
                </a:gridCol>
                <a:gridCol w="2294885">
                  <a:extLst>
                    <a:ext uri="{9D8B030D-6E8A-4147-A177-3AD203B41FA5}">
                      <a16:colId xmlns:a16="http://schemas.microsoft.com/office/drawing/2014/main" val="20001"/>
                    </a:ext>
                  </a:extLst>
                </a:gridCol>
                <a:gridCol w="3501836">
                  <a:extLst>
                    <a:ext uri="{9D8B030D-6E8A-4147-A177-3AD203B41FA5}">
                      <a16:colId xmlns:a16="http://schemas.microsoft.com/office/drawing/2014/main" val="20002"/>
                    </a:ext>
                  </a:extLst>
                </a:gridCol>
              </a:tblGrid>
              <a:tr h="3475101">
                <a:tc>
                  <a:txBody>
                    <a:bodyPr/>
                    <a:lstStyle/>
                    <a:p>
                      <a:pPr>
                        <a:lnSpc>
                          <a:spcPct val="100000"/>
                        </a:lnSpc>
                      </a:pPr>
                      <a:r>
                        <a:rPr lang="en-US" sz="2400" dirty="0">
                          <a:effectLst/>
                          <a:latin typeface="+mn-lt"/>
                        </a:rPr>
                        <a:t>1. His eyes aren't quite as blue </a:t>
                      </a:r>
                    </a:p>
                    <a:p>
                      <a:pPr>
                        <a:lnSpc>
                          <a:spcPct val="100000"/>
                        </a:lnSpc>
                      </a:pPr>
                      <a:endParaRPr lang="en-US" sz="2400" dirty="0">
                        <a:effectLst/>
                        <a:latin typeface="+mn-lt"/>
                      </a:endParaRPr>
                    </a:p>
                    <a:p>
                      <a:pPr>
                        <a:lnSpc>
                          <a:spcPct val="100000"/>
                        </a:lnSpc>
                      </a:pPr>
                      <a:r>
                        <a:rPr lang="en-US" sz="2400" dirty="0">
                          <a:effectLst/>
                          <a:latin typeface="+mn-lt"/>
                        </a:rPr>
                        <a:t>2. He recited as much of the poem </a:t>
                      </a:r>
                    </a:p>
                    <a:p>
                      <a:pPr>
                        <a:lnSpc>
                          <a:spcPct val="100000"/>
                        </a:lnSpc>
                      </a:pPr>
                      <a:endParaRPr lang="en-US" sz="2400" dirty="0">
                        <a:effectLst/>
                        <a:latin typeface="+mn-lt"/>
                      </a:endParaRPr>
                    </a:p>
                    <a:p>
                      <a:pPr>
                        <a:lnSpc>
                          <a:spcPct val="100000"/>
                        </a:lnSpc>
                      </a:pPr>
                      <a:r>
                        <a:rPr lang="en-US" sz="2400" dirty="0">
                          <a:effectLst/>
                          <a:latin typeface="+mn-lt"/>
                        </a:rPr>
                        <a:t>3. Run as fast  </a:t>
                      </a:r>
                    </a:p>
                    <a:p>
                      <a:pPr>
                        <a:lnSpc>
                          <a:spcPct val="100000"/>
                        </a:lnSpc>
                      </a:pPr>
                      <a:endParaRPr lang="en-US" sz="2400" dirty="0">
                        <a:effectLst/>
                        <a:latin typeface="+mn-lt"/>
                      </a:endParaRPr>
                    </a:p>
                    <a:p>
                      <a:pPr>
                        <a:lnSpc>
                          <a:spcPct val="100000"/>
                        </a:lnSpc>
                      </a:pPr>
                      <a:r>
                        <a:rPr lang="en-US" sz="2400" dirty="0">
                          <a:effectLst/>
                          <a:latin typeface="+mn-lt"/>
                        </a:rPr>
                        <a:t>4. They want peace as much </a:t>
                      </a:r>
                    </a:p>
                    <a:p>
                      <a:pPr>
                        <a:lnSpc>
                          <a:spcPct val="100000"/>
                        </a:lnSpc>
                      </a:pPr>
                      <a:endParaRPr lang="en-US" sz="2400" dirty="0">
                        <a:effectLst/>
                        <a:latin typeface="+mn-lt"/>
                      </a:endParaRPr>
                    </a:p>
                    <a:p>
                      <a:pPr>
                        <a:lnSpc>
                          <a:spcPct val="100000"/>
                        </a:lnSpc>
                      </a:pPr>
                      <a:r>
                        <a:rPr lang="en-US" sz="2400" dirty="0">
                          <a:effectLst/>
                          <a:latin typeface="+mn-lt"/>
                        </a:rPr>
                        <a:t>5. She's as good an actress  </a:t>
                      </a:r>
                      <a:endParaRPr lang="zh-CN" sz="2400" dirty="0">
                        <a:effectLst/>
                        <a:latin typeface="+mn-lt"/>
                        <a:ea typeface="等线" panose="02010600030101010101" pitchFamily="2" charset="-122"/>
                      </a:endParaRPr>
                    </a:p>
                  </a:txBody>
                  <a:tcPr marL="51665" marR="51665" marT="0" marB="0"/>
                </a:tc>
                <a:tc>
                  <a:txBody>
                    <a:bodyPr/>
                    <a:lstStyle/>
                    <a:p>
                      <a:pPr>
                        <a:lnSpc>
                          <a:spcPct val="106000"/>
                        </a:lnSpc>
                      </a:pPr>
                      <a:r>
                        <a:rPr lang="en-US" sz="2400" dirty="0">
                          <a:effectLst/>
                          <a:latin typeface="+mn-lt"/>
                        </a:rPr>
                        <a:t> </a:t>
                      </a:r>
                      <a:endParaRPr lang="zh-CN" sz="2400" dirty="0">
                        <a:effectLst/>
                        <a:latin typeface="+mn-lt"/>
                        <a:ea typeface="等线" panose="02010600030101010101" pitchFamily="2" charset="-122"/>
                      </a:endParaRPr>
                    </a:p>
                  </a:txBody>
                  <a:tcPr marL="51665" marR="51665" marT="0" marB="0"/>
                </a:tc>
                <a:tc>
                  <a:txBody>
                    <a:bodyPr/>
                    <a:lstStyle/>
                    <a:p>
                      <a:pPr>
                        <a:lnSpc>
                          <a:spcPct val="100000"/>
                        </a:lnSpc>
                      </a:pPr>
                      <a:r>
                        <a:rPr lang="en-US" sz="2400" dirty="0">
                          <a:effectLst/>
                          <a:sym typeface="+mn-ea"/>
                        </a:rPr>
                        <a:t>a. as he could remember.</a:t>
                      </a:r>
                    </a:p>
                    <a:p>
                      <a:pPr>
                        <a:lnSpc>
                          <a:spcPct val="100000"/>
                        </a:lnSpc>
                      </a:pPr>
                      <a:endParaRPr lang="en-US" sz="2400" dirty="0">
                        <a:effectLst/>
                        <a:sym typeface="+mn-ea"/>
                      </a:endParaRPr>
                    </a:p>
                    <a:p>
                      <a:pPr>
                        <a:lnSpc>
                          <a:spcPct val="100000"/>
                        </a:lnSpc>
                      </a:pPr>
                      <a:r>
                        <a:rPr lang="en-US" sz="2400" dirty="0">
                          <a:effectLst/>
                          <a:sym typeface="+mn-ea"/>
                        </a:rPr>
                        <a:t>b.as she is a singer. </a:t>
                      </a:r>
                    </a:p>
                    <a:p>
                      <a:pPr>
                        <a:lnSpc>
                          <a:spcPct val="100000"/>
                        </a:lnSpc>
                      </a:pPr>
                      <a:endParaRPr lang="en-US" sz="2400" dirty="0">
                        <a:effectLst/>
                        <a:sym typeface="+mn-ea"/>
                      </a:endParaRPr>
                    </a:p>
                    <a:p>
                      <a:pPr>
                        <a:lnSpc>
                          <a:spcPct val="100000"/>
                        </a:lnSpc>
                      </a:pPr>
                      <a:r>
                        <a:rPr lang="en-US" sz="2400" dirty="0">
                          <a:effectLst/>
                          <a:sym typeface="+mn-ea"/>
                        </a:rPr>
                        <a:t>c. as they look in the film.</a:t>
                      </a:r>
                    </a:p>
                    <a:p>
                      <a:pPr>
                        <a:lnSpc>
                          <a:spcPct val="100000"/>
                        </a:lnSpc>
                      </a:pPr>
                      <a:endParaRPr lang="en-US" sz="2400" dirty="0">
                        <a:effectLst/>
                        <a:sym typeface="+mn-ea"/>
                      </a:endParaRPr>
                    </a:p>
                    <a:p>
                      <a:pPr>
                        <a:lnSpc>
                          <a:spcPct val="100000"/>
                        </a:lnSpc>
                      </a:pPr>
                      <a:r>
                        <a:rPr lang="en-US" sz="2400" dirty="0">
                          <a:effectLst/>
                          <a:sym typeface="+mn-ea"/>
                        </a:rPr>
                        <a:t>d. as you can. </a:t>
                      </a:r>
                    </a:p>
                    <a:p>
                      <a:pPr>
                        <a:lnSpc>
                          <a:spcPct val="100000"/>
                        </a:lnSpc>
                      </a:pPr>
                      <a:endParaRPr lang="en-US" sz="2400" dirty="0">
                        <a:effectLst/>
                        <a:sym typeface="+mn-ea"/>
                      </a:endParaRPr>
                    </a:p>
                    <a:p>
                      <a:pPr>
                        <a:lnSpc>
                          <a:spcPct val="100000"/>
                        </a:lnSpc>
                      </a:pPr>
                      <a:r>
                        <a:rPr lang="en-US" sz="2400" dirty="0">
                          <a:effectLst/>
                          <a:sym typeface="+mn-ea"/>
                        </a:rPr>
                        <a:t>e. as we do.</a:t>
                      </a:r>
                      <a:endParaRPr lang="zh-CN" sz="2400" dirty="0">
                        <a:effectLst/>
                        <a:latin typeface="+mn-lt"/>
                        <a:ea typeface="等线" panose="02010600030101010101" pitchFamily="2" charset="-122"/>
                      </a:endParaRPr>
                    </a:p>
                  </a:txBody>
                  <a:tcPr marL="51665" marR="51665" marT="0" marB="0"/>
                </a:tc>
                <a:extLst>
                  <a:ext uri="{0D108BD9-81ED-4DB2-BD59-A6C34878D82A}">
                    <a16:rowId xmlns:a16="http://schemas.microsoft.com/office/drawing/2014/main" val="10000"/>
                  </a:ext>
                </a:extLst>
              </a:tr>
            </a:tbl>
          </a:graphicData>
        </a:graphic>
      </p:graphicFrame>
      <p:cxnSp>
        <p:nvCxnSpPr>
          <p:cNvPr id="25" name="直接连接符 24"/>
          <p:cNvCxnSpPr/>
          <p:nvPr/>
        </p:nvCxnSpPr>
        <p:spPr>
          <a:xfrm flipV="1">
            <a:off x="5150069" y="3030612"/>
            <a:ext cx="2485696" cy="742599"/>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26" name="直接连接符 25"/>
          <p:cNvCxnSpPr/>
          <p:nvPr/>
        </p:nvCxnSpPr>
        <p:spPr>
          <a:xfrm>
            <a:off x="4603531" y="3047997"/>
            <a:ext cx="3153103" cy="1429407"/>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27" name="直接连接符 26"/>
          <p:cNvCxnSpPr/>
          <p:nvPr/>
        </p:nvCxnSpPr>
        <p:spPr>
          <a:xfrm>
            <a:off x="3888828" y="4498425"/>
            <a:ext cx="3867806" cy="756745"/>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28" name="直接连接符 27"/>
          <p:cNvCxnSpPr/>
          <p:nvPr/>
        </p:nvCxnSpPr>
        <p:spPr>
          <a:xfrm flipV="1">
            <a:off x="4635062" y="3848491"/>
            <a:ext cx="3008958" cy="2131892"/>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29" name="直接连接符 28"/>
          <p:cNvCxnSpPr/>
          <p:nvPr/>
        </p:nvCxnSpPr>
        <p:spPr>
          <a:xfrm>
            <a:off x="4330262" y="5265680"/>
            <a:ext cx="3384331" cy="704193"/>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10626773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ppt_w</p:attrName>
                                        </p:attrNameLst>
                                      </p:cBhvr>
                                      <p:tavLst>
                                        <p:tav tm="0">
                                          <p:val>
                                            <p:fltVal val="0"/>
                                          </p:val>
                                        </p:tav>
                                        <p:tav tm="100000">
                                          <p:val>
                                            <p:strVal val="#ppt_w"/>
                                          </p:val>
                                        </p:tav>
                                      </p:tavLst>
                                    </p:anim>
                                    <p:anim calcmode="lin" valueType="num">
                                      <p:cBhvr>
                                        <p:cTn id="15" dur="500" fill="hold"/>
                                        <p:tgtEl>
                                          <p:spTgt spid="25"/>
                                        </p:tgtEl>
                                        <p:attrNameLst>
                                          <p:attrName>ppt_h</p:attrName>
                                        </p:attrNameLst>
                                      </p:cBhvr>
                                      <p:tavLst>
                                        <p:tav tm="0">
                                          <p:val>
                                            <p:fltVal val="0"/>
                                          </p:val>
                                        </p:tav>
                                        <p:tav tm="100000">
                                          <p:val>
                                            <p:strVal val="#ppt_h"/>
                                          </p:val>
                                        </p:tav>
                                      </p:tavLst>
                                    </p:anim>
                                    <p:animEffect transition="in" filter="fade">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647445"/>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79755" y="2128979"/>
            <a:ext cx="10950575" cy="718145"/>
          </a:xfrm>
          <a:prstGeom prst="rect">
            <a:avLst/>
          </a:prstGeom>
          <a:noFill/>
        </p:spPr>
        <p:txBody>
          <a:bodyPr wrap="square">
            <a:spAutoFit/>
          </a:bodyPr>
          <a:lstStyle/>
          <a:p>
            <a:pPr algn="ctr">
              <a:lnSpc>
                <a:spcPts val="2000"/>
              </a:lnSpc>
            </a:pPr>
            <a:r>
              <a:rPr lang="en-US" altLang="zh-CN" sz="2400" b="1" dirty="0">
                <a:solidFill>
                  <a:srgbClr val="00B050"/>
                </a:solidFill>
                <a:latin typeface="Calibri" panose="020F0702030404030204" pitchFamily="34" charset="0"/>
                <a:cs typeface="Calibri" panose="020F0702030404030204" pitchFamily="34" charset="0"/>
              </a:rPr>
              <a:t>“would (not/never) have done” </a:t>
            </a:r>
          </a:p>
          <a:p>
            <a:r>
              <a:rPr lang="en-US" altLang="zh-CN" sz="2400" i="1" dirty="0">
                <a:solidFill>
                  <a:srgbClr val="0070C0"/>
                </a:solidFill>
                <a:latin typeface="Calibri" panose="020F0702030404030204" pitchFamily="34" charset="0"/>
                <a:cs typeface="Calibri" panose="020F0702030404030204" pitchFamily="34" charset="0"/>
              </a:rPr>
              <a:t>Translate the following sentences into English.</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3" name="文本框 22"/>
          <p:cNvSpPr txBox="1"/>
          <p:nvPr/>
        </p:nvSpPr>
        <p:spPr>
          <a:xfrm>
            <a:off x="657873" y="3300730"/>
            <a:ext cx="9375127" cy="1446550"/>
          </a:xfrm>
          <a:prstGeom prst="rect">
            <a:avLst/>
          </a:prstGeom>
          <a:noFill/>
        </p:spPr>
        <p:txBody>
          <a:bodyPr wrap="square">
            <a:spAutoFit/>
          </a:bodyPr>
          <a:lstStyle/>
          <a:p>
            <a:pPr algn="just"/>
            <a:r>
              <a:rPr lang="en-US" altLang="zh-CN" sz="2200" dirty="0">
                <a:latin typeface="微软雅黑" panose="020B0503020204020204" pitchFamily="34" charset="-122"/>
                <a:ea typeface="微软雅黑" panose="020B0503020204020204" pitchFamily="34" charset="-122"/>
                <a:cs typeface="Calibri" panose="020F0702030404030204" pitchFamily="34" charset="0"/>
              </a:rPr>
              <a:t>1. </a:t>
            </a:r>
            <a:r>
              <a:rPr lang="zh-CN" altLang="zh-CN" sz="2200" dirty="0">
                <a:effectLst/>
                <a:latin typeface="微软雅黑" panose="020B0503020204020204" pitchFamily="34" charset="-122"/>
                <a:ea typeface="微软雅黑" panose="020B0503020204020204" pitchFamily="34" charset="-122"/>
                <a:cs typeface="Calibri" panose="020F0702030404030204" pitchFamily="34" charset="0"/>
              </a:rPr>
              <a:t>我要是看见那个广告, 早就申请那份工作了。</a:t>
            </a:r>
          </a:p>
          <a:p>
            <a:pPr algn="just"/>
            <a:endParaRPr lang="en-US" altLang="zh-CN" sz="2200" dirty="0">
              <a:latin typeface="微软雅黑" panose="020B0503020204020204" pitchFamily="34" charset="-122"/>
              <a:ea typeface="微软雅黑" panose="020B0503020204020204" pitchFamily="34" charset="-122"/>
              <a:cs typeface="Calibri" panose="020F0702030404030204" pitchFamily="34" charset="0"/>
            </a:endParaRPr>
          </a:p>
          <a:p>
            <a:pPr algn="just"/>
            <a:endParaRPr lang="zh-CN" altLang="zh-CN" sz="2200" dirty="0">
              <a:effectLst/>
              <a:latin typeface="微软雅黑" panose="020B0503020204020204" pitchFamily="34" charset="-122"/>
              <a:ea typeface="微软雅黑" panose="020B0503020204020204" pitchFamily="34" charset="-122"/>
              <a:cs typeface="Calibri" panose="020F0702030404030204" pitchFamily="34" charset="0"/>
            </a:endParaRPr>
          </a:p>
          <a:p>
            <a:pPr algn="just"/>
            <a:r>
              <a:rPr lang="en-US" altLang="zh-CN" sz="2200" dirty="0">
                <a:effectLst/>
                <a:latin typeface="微软雅黑" panose="020B0503020204020204" pitchFamily="34" charset="-122"/>
                <a:ea typeface="微软雅黑" panose="020B0503020204020204" pitchFamily="34" charset="-122"/>
                <a:cs typeface="Calibri" panose="020F0702030404030204" pitchFamily="34" charset="0"/>
              </a:rPr>
              <a:t>2. </a:t>
            </a:r>
            <a:r>
              <a:rPr lang="zh-CN" altLang="zh-CN" sz="2200" dirty="0">
                <a:effectLst/>
                <a:latin typeface="微软雅黑" panose="020B0503020204020204" pitchFamily="34" charset="-122"/>
                <a:ea typeface="微软雅黑" panose="020B0503020204020204" pitchFamily="34" charset="-122"/>
                <a:cs typeface="Calibri" panose="020F0702030404030204" pitchFamily="34" charset="0"/>
              </a:rPr>
              <a:t>她要是不回去取信, 就不至于错过那辆公共汽车了。</a:t>
            </a:r>
          </a:p>
        </p:txBody>
      </p:sp>
      <p:sp>
        <p:nvSpPr>
          <p:cNvPr id="30" name="文本框 29"/>
          <p:cNvSpPr txBox="1"/>
          <p:nvPr/>
        </p:nvSpPr>
        <p:spPr>
          <a:xfrm>
            <a:off x="985521" y="3788025"/>
            <a:ext cx="8272780" cy="348813"/>
          </a:xfrm>
          <a:prstGeom prst="rect">
            <a:avLst/>
          </a:prstGeom>
          <a:noFill/>
        </p:spPr>
        <p:txBody>
          <a:bodyPr wrap="square">
            <a:spAutoFit/>
          </a:bodyPr>
          <a:lstStyle/>
          <a:p>
            <a:pPr>
              <a:lnSpc>
                <a:spcPts val="2000"/>
              </a:lnSpc>
            </a:pPr>
            <a:r>
              <a:rPr lang="en-US" altLang="zh-CN" sz="2400" dirty="0">
                <a:effectLst/>
                <a:latin typeface="Calibri" panose="020F0702030404030204" pitchFamily="34" charset="0"/>
                <a:ea typeface="宋体" panose="02010600030101010101" pitchFamily="2" charset="-122"/>
                <a:cs typeface="Calibri" panose="020F0702030404030204" pitchFamily="34" charset="0"/>
              </a:rPr>
              <a:t>If I had seen the advertisement I </a:t>
            </a:r>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rPr>
              <a:t>would have applied </a:t>
            </a:r>
            <a:r>
              <a:rPr lang="en-US" altLang="zh-CN" sz="2400" dirty="0">
                <a:effectLst/>
                <a:latin typeface="Calibri" panose="020F0702030404030204" pitchFamily="34" charset="0"/>
                <a:ea typeface="宋体" panose="02010600030101010101" pitchFamily="2" charset="-122"/>
                <a:cs typeface="Calibri" panose="020F0702030404030204" pitchFamily="34" charset="0"/>
              </a:rPr>
              <a:t>for the job.</a:t>
            </a:r>
          </a:p>
        </p:txBody>
      </p:sp>
      <p:sp>
        <p:nvSpPr>
          <p:cNvPr id="31" name="文本框 30"/>
          <p:cNvSpPr txBox="1"/>
          <p:nvPr/>
        </p:nvSpPr>
        <p:spPr>
          <a:xfrm>
            <a:off x="991870" y="4768465"/>
            <a:ext cx="9079230" cy="460375"/>
          </a:xfrm>
          <a:prstGeom prst="rect">
            <a:avLst/>
          </a:prstGeom>
          <a:noFill/>
        </p:spPr>
        <p:txBody>
          <a:bodyPr wrap="square">
            <a:spAutoFit/>
          </a:bodyPr>
          <a:lstStyle/>
          <a:p>
            <a:r>
              <a:rPr lang="en-US" altLang="zh-CN" sz="2400" dirty="0"/>
              <a:t>If she hadn't gone back for the letter, she </a:t>
            </a:r>
            <a:r>
              <a:rPr lang="en-US" altLang="zh-CN" sz="2400" dirty="0">
                <a:solidFill>
                  <a:srgbClr val="C00000"/>
                </a:solidFill>
              </a:rPr>
              <a:t>wouldn't have missed </a:t>
            </a:r>
            <a:r>
              <a:rPr lang="en-US" altLang="zh-CN" sz="2400" dirty="0"/>
              <a:t>the bus.</a:t>
            </a:r>
          </a:p>
        </p:txBody>
      </p:sp>
    </p:spTree>
    <p:extLst>
      <p:ext uri="{BB962C8B-B14F-4D97-AF65-F5344CB8AC3E}">
        <p14:creationId xmlns:p14="http://schemas.microsoft.com/office/powerpoint/2010/main" val="48636110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647445"/>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79755" y="2128979"/>
            <a:ext cx="10950575" cy="718145"/>
          </a:xfrm>
          <a:prstGeom prst="rect">
            <a:avLst/>
          </a:prstGeom>
          <a:noFill/>
        </p:spPr>
        <p:txBody>
          <a:bodyPr wrap="square">
            <a:spAutoFit/>
          </a:bodyPr>
          <a:lstStyle/>
          <a:p>
            <a:pPr algn="ctr">
              <a:lnSpc>
                <a:spcPts val="2000"/>
              </a:lnSpc>
            </a:pPr>
            <a:r>
              <a:rPr lang="en-US" altLang="zh-CN" sz="2400" b="1" dirty="0">
                <a:solidFill>
                  <a:srgbClr val="00B050"/>
                </a:solidFill>
                <a:latin typeface="Calibri" panose="020F0702030404030204" pitchFamily="34" charset="0"/>
                <a:cs typeface="Calibri" panose="020F0702030404030204" pitchFamily="34" charset="0"/>
              </a:rPr>
              <a:t>“would (not/never) have done” </a:t>
            </a:r>
          </a:p>
          <a:p>
            <a:r>
              <a:rPr lang="en-US" altLang="zh-CN" sz="2400" i="1" dirty="0">
                <a:solidFill>
                  <a:srgbClr val="0070C0"/>
                </a:solidFill>
                <a:latin typeface="Calibri" panose="020F0702030404030204" pitchFamily="34" charset="0"/>
                <a:cs typeface="Calibri" panose="020F0702030404030204" pitchFamily="34" charset="0"/>
              </a:rPr>
              <a:t>Translate the following sentences into English.</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3" name="文本框 22"/>
          <p:cNvSpPr txBox="1"/>
          <p:nvPr/>
        </p:nvSpPr>
        <p:spPr>
          <a:xfrm>
            <a:off x="657873" y="3313430"/>
            <a:ext cx="9375127" cy="1446550"/>
          </a:xfrm>
          <a:prstGeom prst="rect">
            <a:avLst/>
          </a:prstGeom>
          <a:noFill/>
        </p:spPr>
        <p:txBody>
          <a:bodyPr wrap="square">
            <a:spAutoFit/>
          </a:bodyPr>
          <a:lstStyle/>
          <a:p>
            <a:pPr algn="just"/>
            <a:r>
              <a:rPr lang="en-US" altLang="zh-CN" sz="2200" dirty="0">
                <a:effectLst/>
                <a:latin typeface="微软雅黑" panose="020B0503020204020204" pitchFamily="34" charset="-122"/>
                <a:ea typeface="微软雅黑" panose="020B0503020204020204" pitchFamily="34" charset="-122"/>
                <a:cs typeface="Calibri" panose="020F0702030404030204" pitchFamily="34" charset="0"/>
              </a:rPr>
              <a:t>3. </a:t>
            </a:r>
            <a:r>
              <a:rPr lang="zh-CN" altLang="zh-CN" sz="2200" dirty="0">
                <a:effectLst/>
                <a:latin typeface="微软雅黑" panose="020B0503020204020204" pitchFamily="34" charset="-122"/>
                <a:ea typeface="微软雅黑" panose="020B0503020204020204" pitchFamily="34" charset="-122"/>
                <a:cs typeface="Calibri" panose="020F0702030404030204" pitchFamily="34" charset="0"/>
              </a:rPr>
              <a:t>要不是你告诉了他，阿历克斯永远也发现不了的。</a:t>
            </a:r>
          </a:p>
          <a:p>
            <a:pPr algn="just"/>
            <a:endParaRPr lang="en-US" altLang="zh-CN" sz="2200" dirty="0">
              <a:effectLst/>
              <a:latin typeface="微软雅黑" panose="020B0503020204020204" pitchFamily="34" charset="-122"/>
              <a:ea typeface="微软雅黑" panose="020B0503020204020204" pitchFamily="34" charset="-122"/>
              <a:cs typeface="Calibri" panose="020F0702030404030204" pitchFamily="34" charset="0"/>
            </a:endParaRPr>
          </a:p>
          <a:p>
            <a:pPr algn="just"/>
            <a:endParaRPr lang="zh-CN" altLang="zh-CN" sz="2200" dirty="0">
              <a:effectLst/>
              <a:latin typeface="微软雅黑" panose="020B0503020204020204" pitchFamily="34" charset="-122"/>
              <a:ea typeface="微软雅黑" panose="020B0503020204020204" pitchFamily="34" charset="-122"/>
              <a:cs typeface="Calibri" panose="020F0702030404030204" pitchFamily="34" charset="0"/>
            </a:endParaRPr>
          </a:p>
          <a:p>
            <a:pPr algn="just"/>
            <a:r>
              <a:rPr lang="en-US" altLang="zh-CN" sz="2200" dirty="0">
                <a:effectLst/>
                <a:latin typeface="微软雅黑" panose="020B0503020204020204" pitchFamily="34" charset="-122"/>
                <a:ea typeface="微软雅黑" panose="020B0503020204020204" pitchFamily="34" charset="-122"/>
                <a:cs typeface="Calibri" panose="020F0702030404030204" pitchFamily="34" charset="0"/>
              </a:rPr>
              <a:t>4. </a:t>
            </a:r>
            <a:r>
              <a:rPr altLang="zh-CN" sz="2200" dirty="0">
                <a:effectLst/>
                <a:latin typeface="微软雅黑" panose="020B0503020204020204" pitchFamily="34" charset="-122"/>
                <a:ea typeface="微软雅黑" panose="020B0503020204020204" pitchFamily="34" charset="-122"/>
                <a:cs typeface="Calibri" panose="020F0702030404030204" pitchFamily="34" charset="0"/>
              </a:rPr>
              <a:t>要是昨天我不在那里，还不知道会发生什么呢？</a:t>
            </a:r>
          </a:p>
        </p:txBody>
      </p:sp>
      <p:sp>
        <p:nvSpPr>
          <p:cNvPr id="32" name="文本框 31"/>
          <p:cNvSpPr txBox="1"/>
          <p:nvPr/>
        </p:nvSpPr>
        <p:spPr>
          <a:xfrm>
            <a:off x="991979" y="3721669"/>
            <a:ext cx="7148721" cy="460375"/>
          </a:xfrm>
          <a:prstGeom prst="rect">
            <a:avLst/>
          </a:prstGeom>
          <a:noFill/>
        </p:spPr>
        <p:txBody>
          <a:bodyPr wrap="square">
            <a:spAutoFit/>
          </a:bodyPr>
          <a:lstStyle/>
          <a:p>
            <a:r>
              <a:rPr lang="en-US" altLang="zh-CN" sz="2400" dirty="0"/>
              <a:t>Alex </a:t>
            </a:r>
            <a:r>
              <a:rPr lang="en-US" altLang="zh-CN" sz="2400" dirty="0">
                <a:solidFill>
                  <a:srgbClr val="C00000"/>
                </a:solidFill>
              </a:rPr>
              <a:t>would never have found </a:t>
            </a:r>
            <a:r>
              <a:rPr lang="en-US" altLang="zh-CN" sz="2400" dirty="0"/>
              <a:t>out if you hadn't told him. </a:t>
            </a:r>
          </a:p>
        </p:txBody>
      </p:sp>
      <p:sp>
        <p:nvSpPr>
          <p:cNvPr id="33" name="文本框 32"/>
          <p:cNvSpPr txBox="1"/>
          <p:nvPr/>
        </p:nvSpPr>
        <p:spPr>
          <a:xfrm>
            <a:off x="991979" y="4772025"/>
            <a:ext cx="7872621" cy="460375"/>
          </a:xfrm>
          <a:prstGeom prst="rect">
            <a:avLst/>
          </a:prstGeom>
          <a:noFill/>
        </p:spPr>
        <p:txBody>
          <a:bodyPr wrap="square">
            <a:spAutoFit/>
          </a:bodyPr>
          <a:lstStyle/>
          <a:p>
            <a:r>
              <a:rPr lang="en-US" altLang="zh-CN" sz="2400" dirty="0"/>
              <a:t>What </a:t>
            </a:r>
            <a:r>
              <a:rPr lang="en-US" altLang="zh-CN" sz="2400" dirty="0">
                <a:solidFill>
                  <a:srgbClr val="C00000"/>
                </a:solidFill>
              </a:rPr>
              <a:t>would have happened </a:t>
            </a:r>
            <a:r>
              <a:rPr lang="en-US" altLang="zh-CN" sz="2400" dirty="0"/>
              <a:t>if I hadn't been here yesterday? </a:t>
            </a:r>
          </a:p>
        </p:txBody>
      </p:sp>
    </p:spTree>
    <p:extLst>
      <p:ext uri="{BB962C8B-B14F-4D97-AF65-F5344CB8AC3E}">
        <p14:creationId xmlns:p14="http://schemas.microsoft.com/office/powerpoint/2010/main" val="17772827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3039422"/>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702030404030204" pitchFamily="34" charset="0"/>
                <a:cs typeface="Calibri" panose="020F0702030404030204" pitchFamily="34" charset="0"/>
              </a:rPr>
              <a:t>Typical Mistakes Found in Chinese Students’ Writings</a:t>
            </a:r>
          </a:p>
          <a:p>
            <a:pPr algn="ctr">
              <a:lnSpc>
                <a:spcPct val="114000"/>
              </a:lnSpc>
            </a:pPr>
            <a:endParaRPr lang="zh-CN" altLang="zh-CN" sz="2400" b="1"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1: </a:t>
            </a:r>
            <a:r>
              <a:rPr lang="en-US" altLang="zh-CN" sz="2400" kern="100" dirty="0">
                <a:latin typeface="Calibri" panose="020F0702030404030204" pitchFamily="34" charset="0"/>
                <a:ea typeface="等线" panose="02010600030101010101" pitchFamily="2" charset="-122"/>
                <a:cs typeface="Calibri" panose="020F0702030404030204" pitchFamily="34" charset="0"/>
              </a:rPr>
              <a:t>The service in the restaurant is not very good compared with before's. </a:t>
            </a:r>
            <a:r>
              <a:rPr lang="en-US" altLang="zh-CN" sz="2400" b="1" dirty="0">
                <a:latin typeface="Calibri" panose="020F0702030404030204" pitchFamily="34" charset="0"/>
                <a:cs typeface="Calibri" panose="020F0702030404030204" pitchFamily="34" charset="0"/>
              </a:rPr>
              <a:t>Analysis: </a:t>
            </a:r>
            <a:r>
              <a:rPr lang="en-US" altLang="zh-CN" sz="2400" kern="100" dirty="0">
                <a:latin typeface="Calibri" panose="020F0702030404030204" pitchFamily="34" charset="0"/>
                <a:ea typeface="等线" panose="02010600030101010101" pitchFamily="2" charset="-122"/>
                <a:cs typeface="Calibri" panose="020F0702030404030204" pitchFamily="34" charset="0"/>
                <a:sym typeface="+mn-ea"/>
              </a:rPr>
              <a:t>This sentence is typically “Chinglish”. The idea can be better expressed by the “as…as…” structure. </a:t>
            </a:r>
          </a:p>
          <a:p>
            <a:pPr algn="just">
              <a:lnSpc>
                <a:spcPct val="114000"/>
              </a:lnSpc>
            </a:pPr>
            <a:endParaRPr lang="zh-CN" altLang="zh-CN" sz="2400" dirty="0">
              <a:latin typeface="Calibri" panose="020F0702030404030204" pitchFamily="34" charset="0"/>
              <a:ea typeface="等线" panose="02010600030101010101" pitchFamily="2" charset="-122"/>
              <a:cs typeface="Calibri" panose="020F0702030404030204" pitchFamily="34" charset="0"/>
            </a:endParaRPr>
          </a:p>
          <a:p>
            <a:pPr algn="just">
              <a:lnSpc>
                <a:spcPct val="114000"/>
              </a:lnSpc>
            </a:pPr>
            <a:r>
              <a:rPr lang="en-US" altLang="zh-CN" sz="2400" b="1" dirty="0">
                <a:latin typeface="Calibri" panose="020F0702030404030204" pitchFamily="34" charset="0"/>
                <a:cs typeface="Calibri" panose="020F0702030404030204" pitchFamily="34" charset="0"/>
              </a:rPr>
              <a:t>A suggested version: </a:t>
            </a:r>
            <a:r>
              <a:rPr lang="en-US" altLang="zh-CN" sz="2400" kern="100" dirty="0">
                <a:latin typeface="Calibri" panose="020F0702030404030204" pitchFamily="34" charset="0"/>
                <a:ea typeface="等线" panose="02010600030101010101" pitchFamily="2" charset="-122"/>
                <a:cs typeface="Calibri" panose="020F0702030404030204" pitchFamily="34" charset="0"/>
                <a:sym typeface="+mn-ea"/>
              </a:rPr>
              <a:t> The service in the restaurant is not as good as before. </a:t>
            </a:r>
            <a:endParaRPr lang="zh-CN" altLang="zh-CN" sz="2400" dirty="0">
              <a:latin typeface="Calibri" panose="020F0702030404030204" pitchFamily="34" charset="0"/>
              <a:ea typeface="等线" panose="02010600030101010101" pitchFamily="2" charset="-122"/>
              <a:cs typeface="Calibri" panose="020F07020304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408443866"/>
      </p:ext>
    </p:extLst>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3881447"/>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702030404030204" pitchFamily="34" charset="0"/>
                <a:cs typeface="Calibri" panose="020F0702030404030204" pitchFamily="34" charset="0"/>
              </a:rPr>
              <a:t>Typical Mistakes Found in Chinese Students’ Writings</a:t>
            </a:r>
          </a:p>
          <a:p>
            <a:pPr algn="ctr">
              <a:lnSpc>
                <a:spcPct val="114000"/>
              </a:lnSpc>
            </a:pPr>
            <a:endParaRPr lang="zh-CN" altLang="zh-CN" sz="2400" b="1"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2</a:t>
            </a:r>
            <a:r>
              <a:rPr lang="en-US" altLang="zh-CN" sz="2400" b="1" dirty="0">
                <a:latin typeface="Calibri" panose="020F0702030404030204" pitchFamily="34" charset="0"/>
                <a:cs typeface="Calibri" panose="020F0702030404030204" pitchFamily="34" charset="0"/>
              </a:rPr>
              <a:t>:</a:t>
            </a:r>
            <a:r>
              <a:rPr lang="en-US" altLang="zh-CN" sz="2400" kern="100" dirty="0">
                <a:latin typeface="Calibri" panose="020F0702030404030204" pitchFamily="34" charset="0"/>
                <a:ea typeface="等线" panose="02010600030101010101" pitchFamily="2" charset="-122"/>
                <a:cs typeface="Calibri" panose="020F0702030404030204" pitchFamily="34" charset="0"/>
              </a:rPr>
              <a:t> </a:t>
            </a:r>
            <a:r>
              <a:rPr lang="en-US" altLang="zh-CN" sz="2400" dirty="0">
                <a:latin typeface="Calibri" panose="020F0702030404030204" pitchFamily="34" charset="0"/>
                <a:cs typeface="Calibri" panose="020F0702030404030204" pitchFamily="34" charset="0"/>
              </a:rPr>
              <a:t>But if there are no cell phones, we will have to call them from the public phone booth. </a:t>
            </a:r>
          </a:p>
          <a:p>
            <a:pPr algn="just">
              <a:lnSpc>
                <a:spcPct val="114000"/>
              </a:lnSpc>
            </a:pPr>
            <a:r>
              <a:rPr lang="en-US" altLang="zh-CN" sz="2400" b="1" dirty="0">
                <a:latin typeface="Calibri" panose="020F0702030404030204" pitchFamily="34" charset="0"/>
                <a:cs typeface="Calibri" panose="020F0702030404030204" pitchFamily="34" charset="0"/>
              </a:rPr>
              <a:t>Analysis:</a:t>
            </a:r>
            <a:r>
              <a:rPr lang="en-US" altLang="zh-CN" sz="2400" dirty="0">
                <a:latin typeface="Calibri" panose="020F0702030404030204" pitchFamily="34" charset="0"/>
                <a:cs typeface="Calibri" panose="020F0702030404030204" pitchFamily="34" charset="0"/>
                <a:sym typeface="+mn-ea"/>
              </a:rPr>
              <a:t> Since this sentence describes an imagined scenario at present, the second conditional (</a:t>
            </a:r>
            <a:r>
              <a:rPr lang="en-US" altLang="zh-CN" sz="2200" dirty="0">
                <a:latin typeface="微软雅黑" panose="020B0503020204020204" pitchFamily="34" charset="-122"/>
                <a:ea typeface="微软雅黑" panose="020B0503020204020204" pitchFamily="34" charset="-122"/>
                <a:cs typeface="Calibri" panose="020F0702030404030204" pitchFamily="34" charset="0"/>
                <a:sym typeface="+mn-ea"/>
              </a:rPr>
              <a:t>第二条件句</a:t>
            </a:r>
            <a:r>
              <a:rPr lang="en-US" altLang="zh-CN" sz="2400" dirty="0">
                <a:latin typeface="Calibri" panose="020F0702030404030204" pitchFamily="34" charset="0"/>
                <a:cs typeface="Calibri" panose="020F0702030404030204" pitchFamily="34" charset="0"/>
                <a:sym typeface="+mn-ea"/>
              </a:rPr>
              <a:t> ) should be used, with the past tense in the if-clause and the past future tense in the main clause. </a:t>
            </a:r>
            <a:endParaRPr lang="zh-CN" altLang="zh-CN" sz="2400" dirty="0">
              <a:latin typeface="Calibri" panose="020F0702030404030204" pitchFamily="34" charset="0"/>
              <a:ea typeface="等线" panose="02010600030101010101" pitchFamily="2" charset="-122"/>
              <a:cs typeface="Calibri" panose="020F0702030404030204" pitchFamily="34" charset="0"/>
            </a:endParaRPr>
          </a:p>
          <a:p>
            <a:pPr algn="just">
              <a:lnSpc>
                <a:spcPct val="114000"/>
              </a:lnSpc>
            </a:pPr>
            <a:r>
              <a:rPr lang="en-US" altLang="zh-CN" sz="2400" b="1" dirty="0">
                <a:latin typeface="Calibri" panose="020F0702030404030204" pitchFamily="34" charset="0"/>
                <a:cs typeface="Calibri" panose="020F0702030404030204" pitchFamily="34" charset="0"/>
              </a:rPr>
              <a:t>A suggested version: </a:t>
            </a:r>
            <a:r>
              <a:rPr lang="en-US" altLang="zh-CN" sz="2400" dirty="0">
                <a:latin typeface="Calibri" panose="020F0702030404030204" pitchFamily="34" charset="0"/>
                <a:cs typeface="Calibri" panose="020F0702030404030204" pitchFamily="34" charset="0"/>
                <a:sym typeface="+mn-ea"/>
              </a:rPr>
              <a:t>But if there were no cell phones, we would have to call them from the public phone booth. </a:t>
            </a:r>
            <a:endParaRPr lang="en-US" altLang="zh-CN" sz="2400" dirty="0">
              <a:latin typeface="Calibri" panose="020F0702030404030204" pitchFamily="34" charset="0"/>
              <a:cs typeface="Calibri" panose="020F07020304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478741232"/>
      </p:ext>
    </p:extLst>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4184479"/>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702030404030204" pitchFamily="34" charset="0"/>
                <a:cs typeface="Calibri" panose="020F0702030404030204" pitchFamily="34" charset="0"/>
              </a:rPr>
              <a:t>Typical Mistakes Found in Chinese Students’ Writings</a:t>
            </a:r>
          </a:p>
          <a:p>
            <a:pPr algn="ctr">
              <a:lnSpc>
                <a:spcPct val="114000"/>
              </a:lnSpc>
            </a:pPr>
            <a:endParaRPr lang="zh-CN" altLang="zh-CN" sz="2400" b="1"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0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3:  </a:t>
            </a:r>
            <a:r>
              <a:rPr lang="en-US" altLang="zh-CN" sz="2400" dirty="0">
                <a:latin typeface="Calibri" panose="020F0702030404030204" pitchFamily="34" charset="0"/>
                <a:cs typeface="Calibri" panose="020F0702030404030204" pitchFamily="34" charset="0"/>
              </a:rPr>
              <a:t>But I think if this song is performed in the closing ceremony of the 2008 Olympic Games, it will be much better. </a:t>
            </a:r>
          </a:p>
          <a:p>
            <a:pPr algn="just">
              <a:lnSpc>
                <a:spcPct val="110000"/>
              </a:lnSpc>
            </a:pPr>
            <a:r>
              <a:rPr lang="en-US" altLang="zh-CN" sz="2400" b="1" dirty="0">
                <a:latin typeface="Calibri" panose="020F0702030404030204" pitchFamily="34" charset="0"/>
                <a:cs typeface="Calibri" panose="020F0702030404030204" pitchFamily="34" charset="0"/>
              </a:rPr>
              <a:t>Analysis: </a:t>
            </a:r>
            <a:r>
              <a:rPr lang="en-US" altLang="zh-CN" sz="2400" dirty="0">
                <a:latin typeface="Calibri" panose="020F0702030404030204" pitchFamily="34" charset="0"/>
                <a:cs typeface="Calibri" panose="020F0702030404030204" pitchFamily="34" charset="0"/>
                <a:sym typeface="+mn-ea"/>
              </a:rPr>
              <a:t>Since the sentence describes a hypothetical situation in the past which cannot possibly be true, the third conditional (</a:t>
            </a:r>
            <a:r>
              <a:rPr lang="en-US" altLang="zh-CN" sz="2200" dirty="0">
                <a:latin typeface="微软雅黑" panose="020B0503020204020204" pitchFamily="34" charset="-122"/>
                <a:ea typeface="微软雅黑" panose="020B0503020204020204" pitchFamily="34" charset="-122"/>
                <a:cs typeface="Calibri" panose="020F0702030404030204" pitchFamily="34" charset="0"/>
                <a:sym typeface="+mn-ea"/>
              </a:rPr>
              <a:t>第三条件句</a:t>
            </a:r>
            <a:r>
              <a:rPr lang="en-US" altLang="zh-CN" sz="2400" dirty="0">
                <a:latin typeface="Calibri" panose="020F0702030404030204" pitchFamily="34" charset="0"/>
                <a:cs typeface="Calibri" panose="020F0702030404030204" pitchFamily="34" charset="0"/>
                <a:sym typeface="+mn-ea"/>
              </a:rPr>
              <a:t> ) should be used, with the past perfect tense in the if-clause and the past future perfect tense in the main clause. </a:t>
            </a:r>
            <a:endParaRPr lang="zh-CN" altLang="zh-CN" sz="2400" dirty="0">
              <a:latin typeface="Calibri" panose="020F0702030404030204" pitchFamily="34" charset="0"/>
              <a:ea typeface="等线" panose="02010600030101010101" pitchFamily="2" charset="-122"/>
              <a:cs typeface="Calibri" panose="020F0702030404030204" pitchFamily="34" charset="0"/>
            </a:endParaRPr>
          </a:p>
          <a:p>
            <a:pPr algn="just">
              <a:lnSpc>
                <a:spcPct val="110000"/>
              </a:lnSpc>
            </a:pPr>
            <a:r>
              <a:rPr lang="en-US" altLang="zh-CN" sz="2400" b="1" dirty="0">
                <a:latin typeface="Calibri" panose="020F0702030404030204" pitchFamily="34" charset="0"/>
                <a:cs typeface="Calibri" panose="020F0702030404030204" pitchFamily="34" charset="0"/>
              </a:rPr>
              <a:t>A suggested version: </a:t>
            </a:r>
            <a:r>
              <a:rPr lang="en-US" altLang="zh-CN" sz="2400" dirty="0">
                <a:latin typeface="Calibri" panose="020F0702030404030204" pitchFamily="34" charset="0"/>
                <a:cs typeface="Calibri" panose="020F0702030404030204" pitchFamily="34" charset="0"/>
                <a:sym typeface="+mn-ea"/>
              </a:rPr>
              <a:t>But I think if this song had been performed at the closing ceremony of the 2008 Olympic Games, it would have been much better.</a:t>
            </a:r>
            <a:r>
              <a:rPr lang="en-US" altLang="zh-CN" sz="2400" dirty="0">
                <a:latin typeface="Calibri" panose="020F0702030404030204" pitchFamily="34" charset="0"/>
                <a:cs typeface="Calibri" panose="020F0702030404030204" pitchFamily="34" charset="0"/>
              </a:rPr>
              <a:t> </a:t>
            </a: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229200961"/>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4540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Learning Objectives</a:t>
            </a:r>
          </a:p>
        </p:txBody>
      </p:sp>
      <p:sp>
        <p:nvSpPr>
          <p:cNvPr id="10" name="文本框 9"/>
          <p:cNvSpPr txBox="1"/>
          <p:nvPr/>
        </p:nvSpPr>
        <p:spPr>
          <a:xfrm>
            <a:off x="577924" y="1893780"/>
            <a:ext cx="10785401" cy="3416320"/>
          </a:xfrm>
          <a:prstGeom prst="rect">
            <a:avLst/>
          </a:prstGeom>
          <a:noFill/>
        </p:spPr>
        <p:txBody>
          <a:bodyPr wrap="square" rtlCol="0">
            <a:spAutoFit/>
          </a:bodyPr>
          <a:lstStyle/>
          <a:p>
            <a:pPr algn="just">
              <a:lnSpc>
                <a:spcPct val="150000"/>
              </a:lnSpc>
            </a:pPr>
            <a:r>
              <a:rPr lang="en-US" altLang="zh-CN" sz="2400" dirty="0">
                <a:latin typeface="Calibri" panose="020F0702030404030204" pitchFamily="34" charset="0"/>
                <a:cs typeface="Calibri" panose="020F0702030404030204" pitchFamily="34" charset="0"/>
              </a:rPr>
              <a:t>Students are supposed to</a:t>
            </a:r>
            <a:endParaRPr lang="zh-CN" altLang="zh-CN" sz="2400" dirty="0">
              <a:latin typeface="Calibri" panose="020F0702030404030204" pitchFamily="34" charset="0"/>
              <a:ea typeface="等线" panose="02010600030101010101" pitchFamily="2" charset="-122"/>
              <a:cs typeface="Calibri" panose="020F0702030404030204" pitchFamily="34" charset="0"/>
            </a:endParaRPr>
          </a:p>
          <a:p>
            <a:pPr marL="193040" indent="-193040" algn="just">
              <a:lnSpc>
                <a:spcPct val="150000"/>
              </a:lnSpc>
              <a:buFont typeface="Wingdings" panose="05000000000000000000" pitchFamily="2" charset="2"/>
              <a:buChar char=""/>
            </a:pPr>
            <a:r>
              <a:rPr lang="zh-CN" altLang="zh-CN" sz="2400" dirty="0">
                <a:latin typeface="Calibri" panose="020F0702030404030204" pitchFamily="34" charset="0"/>
                <a:ea typeface="等线" panose="02010600030101010101" pitchFamily="2" charset="-122"/>
                <a:cs typeface="Calibri" panose="020F0702030404030204" pitchFamily="34" charset="0"/>
                <a:sym typeface="+mn-ea"/>
              </a:rPr>
              <a:t> learn the function and usage of the “as…as…” structure and “would (not/never) have done”, and be able to use them correctly;</a:t>
            </a:r>
          </a:p>
          <a:p>
            <a:pPr marL="193040" indent="-193040" algn="just">
              <a:lnSpc>
                <a:spcPct val="150000"/>
              </a:lnSpc>
              <a:buFont typeface="Wingdings" panose="05000000000000000000" pitchFamily="2" charset="2"/>
              <a:buChar char=""/>
            </a:pPr>
            <a:r>
              <a:rPr lang="zh-CN" altLang="zh-CN" sz="2400" dirty="0">
                <a:latin typeface="Calibri" panose="020F0702030404030204" pitchFamily="34" charset="0"/>
                <a:ea typeface="等线" panose="02010600030101010101" pitchFamily="2" charset="-122"/>
                <a:cs typeface="Calibri" panose="020F0702030404030204" pitchFamily="34" charset="0"/>
                <a:sym typeface="+mn-ea"/>
              </a:rPr>
              <a:t> use questions and answers to develop an essay;</a:t>
            </a:r>
          </a:p>
          <a:p>
            <a:pPr marL="193040" indent="-193040" algn="just">
              <a:lnSpc>
                <a:spcPct val="150000"/>
              </a:lnSpc>
              <a:buFont typeface="Wingdings" panose="05000000000000000000" pitchFamily="2" charset="2"/>
              <a:buChar char=""/>
            </a:pPr>
            <a:r>
              <a:rPr lang="zh-CN" altLang="zh-CN" sz="2400" dirty="0">
                <a:latin typeface="Calibri" panose="020F0702030404030204" pitchFamily="34" charset="0"/>
                <a:ea typeface="等线" panose="02010600030101010101" pitchFamily="2" charset="-122"/>
                <a:cs typeface="Calibri" panose="020F0702030404030204" pitchFamily="34" charset="0"/>
                <a:sym typeface="+mn-ea"/>
              </a:rPr>
              <a:t> learn to participate actively in campus culture for the benefit of their personal development. </a:t>
            </a:r>
            <a:endParaRPr lang="zh-CN" altLang="zh-CN" sz="2400" dirty="0">
              <a:latin typeface="Calibri" panose="020F0702030404030204" pitchFamily="34" charset="0"/>
              <a:ea typeface="等线" panose="02010600030101010101" pitchFamily="2" charset="-122"/>
              <a:cs typeface="Calibri" panose="020F0702030404030204" pitchFamily="34" charset="0"/>
            </a:endParaRPr>
          </a:p>
        </p:txBody>
      </p:sp>
      <p:sp>
        <p:nvSpPr>
          <p:cNvPr id="13" name="动作按钮: 转到主页 8">
            <a:hlinkClick r:id="rId3" action="ppaction://hlinksldjump" highlightClick="1"/>
          </p:cNvPr>
          <p:cNvSpPr/>
          <p:nvPr/>
        </p:nvSpPr>
        <p:spPr>
          <a:xfrm>
            <a:off x="10918381" y="5693714"/>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67550" y="283464"/>
            <a:ext cx="1179420" cy="1051559"/>
            <a:chOff x="1313" y="323"/>
            <a:chExt cx="2280" cy="2032"/>
          </a:xfrm>
        </p:grpSpPr>
        <p:grpSp>
          <p:nvGrpSpPr>
            <p:cNvPr id="4" name="组合 158"/>
            <p:cNvGrpSpPr/>
            <p:nvPr/>
          </p:nvGrpSpPr>
          <p:grpSpPr>
            <a:xfrm>
              <a:off x="1313" y="323"/>
              <a:ext cx="2280" cy="2032"/>
              <a:chOff x="3720691" y="2824413"/>
              <a:chExt cx="1341120" cy="1209172"/>
            </a:xfrm>
          </p:grpSpPr>
          <p:sp>
            <p:nvSpPr>
              <p:cNvPr id="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4" name="图片 13"/>
            <p:cNvPicPr>
              <a:picLocks noChangeAspect="1"/>
            </p:cNvPicPr>
            <p:nvPr/>
          </p:nvPicPr>
          <p:blipFill>
            <a:blip r:embed="rId4"/>
            <a:stretch>
              <a:fillRect/>
            </a:stretch>
          </p:blipFill>
          <p:spPr>
            <a:xfrm>
              <a:off x="1635" y="568"/>
              <a:ext cx="1538" cy="1537"/>
            </a:xfrm>
            <a:prstGeom prst="rect">
              <a:avLst/>
            </a:prstGeom>
            <a:noFill/>
            <a:ln w="9525">
              <a:noFill/>
            </a:ln>
          </p:spPr>
        </p:pic>
      </p:grpSp>
    </p:spTree>
    <p:custDataLst>
      <p:tags r:id="rId1"/>
    </p:custDataLst>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4184479"/>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702030404030204" pitchFamily="34" charset="0"/>
                <a:cs typeface="Calibri" panose="020F0702030404030204" pitchFamily="34" charset="0"/>
              </a:rPr>
              <a:t>Typical Mistakes Found in Chinese Students’ Writings</a:t>
            </a:r>
          </a:p>
          <a:p>
            <a:pPr algn="ctr">
              <a:lnSpc>
                <a:spcPct val="114000"/>
              </a:lnSpc>
            </a:pPr>
            <a:endParaRPr lang="zh-CN" altLang="zh-CN" sz="2400" b="1"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0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4: </a:t>
            </a:r>
            <a:r>
              <a:rPr lang="en-US" altLang="zh-CN" sz="2400" dirty="0">
                <a:latin typeface="Calibri" panose="020F0702030404030204" pitchFamily="34" charset="0"/>
                <a:cs typeface="Calibri" panose="020F0702030404030204" pitchFamily="34" charset="0"/>
              </a:rPr>
              <a:t>I took fancy to a beautiful skirt and asked the shopkeeper to try it on.</a:t>
            </a:r>
          </a:p>
          <a:p>
            <a:pPr algn="just">
              <a:lnSpc>
                <a:spcPct val="110000"/>
              </a:lnSpc>
            </a:pPr>
            <a:r>
              <a:rPr lang="en-US" altLang="zh-CN" sz="2400" b="1" dirty="0">
                <a:latin typeface="Calibri" panose="020F0702030404030204" pitchFamily="34" charset="0"/>
                <a:cs typeface="Calibri" panose="020F0702030404030204" pitchFamily="34" charset="0"/>
              </a:rPr>
              <a:t>Analysis: </a:t>
            </a:r>
            <a:r>
              <a:rPr lang="en-US" altLang="zh-CN" sz="2400" dirty="0">
                <a:latin typeface="Calibri" panose="020F0702030404030204" pitchFamily="34" charset="0"/>
                <a:cs typeface="Calibri" panose="020F0702030404030204" pitchFamily="34" charset="0"/>
                <a:sym typeface="+mn-ea"/>
              </a:rPr>
              <a:t>“Take fancy to” is incorrect, the correct expression being “take a fancy to”. “Asked the shopkeeper to try it on” is ambiguous: who is to try the skirt on, “I” or the “shopkeeper”? </a:t>
            </a:r>
            <a:endParaRPr lang="zh-CN" altLang="zh-CN" sz="2400" dirty="0">
              <a:latin typeface="Calibri" panose="020F0702030404030204" pitchFamily="34" charset="0"/>
              <a:ea typeface="等线" panose="02010600030101010101" pitchFamily="2" charset="-122"/>
              <a:cs typeface="Calibri" panose="020F0702030404030204" pitchFamily="34" charset="0"/>
            </a:endParaRPr>
          </a:p>
          <a:p>
            <a:pPr algn="just">
              <a:lnSpc>
                <a:spcPct val="110000"/>
              </a:lnSpc>
            </a:pPr>
            <a:r>
              <a:rPr lang="en-US" altLang="zh-CN" sz="2400" b="1" dirty="0">
                <a:latin typeface="Calibri" panose="020F0702030404030204" pitchFamily="34" charset="0"/>
                <a:cs typeface="Calibri" panose="020F0702030404030204" pitchFamily="34" charset="0"/>
              </a:rPr>
              <a:t>A suggested version: </a:t>
            </a:r>
            <a:r>
              <a:rPr lang="en-US" altLang="zh-CN" sz="2400" dirty="0">
                <a:latin typeface="Calibri" panose="020F0702030404030204" pitchFamily="34" charset="0"/>
                <a:cs typeface="Calibri" panose="020F0702030404030204" pitchFamily="34" charset="0"/>
                <a:sym typeface="+mn-ea"/>
              </a:rPr>
              <a:t>I took a fancy to a beautiful skirt and asked the shopkeeper whether I could try it on. </a:t>
            </a:r>
          </a:p>
          <a:p>
            <a:pPr algn="just">
              <a:lnSpc>
                <a:spcPct val="110000"/>
              </a:lnSpc>
            </a:pPr>
            <a:r>
              <a:rPr lang="en-US" altLang="zh-CN" sz="2400" b="1" dirty="0">
                <a:latin typeface="Calibri" panose="020F0702030404030204" pitchFamily="34" charset="0"/>
                <a:cs typeface="Calibri" panose="020F0702030404030204" pitchFamily="34" charset="0"/>
              </a:rPr>
              <a:t>Another suggested version:</a:t>
            </a:r>
            <a:r>
              <a:rPr lang="en-US" altLang="zh-CN" sz="2400" dirty="0">
                <a:latin typeface="Calibri" panose="020F0702030404030204" pitchFamily="34" charset="0"/>
                <a:cs typeface="Calibri" panose="020F0702030404030204" pitchFamily="34" charset="0"/>
              </a:rPr>
              <a:t> </a:t>
            </a:r>
            <a:r>
              <a:rPr lang="en-US" altLang="zh-CN" sz="2400" dirty="0">
                <a:latin typeface="Calibri" panose="020F0702030404030204" pitchFamily="34" charset="0"/>
                <a:cs typeface="Calibri" panose="020F0702030404030204" pitchFamily="34" charset="0"/>
                <a:sym typeface="+mn-ea"/>
              </a:rPr>
              <a:t> I took a fancy to a beautiful skirt and asked the shopkeeper for a try-on.</a:t>
            </a:r>
            <a:endParaRPr lang="zh-CN" altLang="zh-CN" sz="2400" dirty="0">
              <a:latin typeface="Calibri" panose="020F0702030404030204" pitchFamily="34" charset="0"/>
              <a:ea typeface="等线" panose="02010600030101010101" pitchFamily="2" charset="-122"/>
              <a:cs typeface="Calibri" panose="020F07020304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15" name="图片 14">
            <a:hlinkClick r:id="rId3" action="ppaction://hlinksldjump"/>
            <a:extLst>
              <a:ext uri="{FF2B5EF4-FFF2-40B4-BE49-F238E27FC236}">
                <a16:creationId xmlns:a16="http://schemas.microsoft.com/office/drawing/2014/main" id="{1027525A-A39B-4BCB-AF29-F54AD294E9AD}"/>
              </a:ext>
            </a:extLst>
          </p:cNvPr>
          <p:cNvPicPr>
            <a:picLocks noChangeAspect="1"/>
          </p:cNvPicPr>
          <p:nvPr/>
        </p:nvPicPr>
        <p:blipFill>
          <a:blip r:embed="rId4"/>
          <a:stretch>
            <a:fillRect/>
          </a:stretch>
        </p:blipFill>
        <p:spPr>
          <a:xfrm>
            <a:off x="11142303" y="5781161"/>
            <a:ext cx="487722" cy="542591"/>
          </a:xfrm>
          <a:prstGeom prst="rect">
            <a:avLst/>
          </a:prstGeom>
        </p:spPr>
      </p:pic>
    </p:spTree>
    <p:extLst>
      <p:ext uri="{BB962C8B-B14F-4D97-AF65-F5344CB8AC3E}">
        <p14:creationId xmlns:p14="http://schemas.microsoft.com/office/powerpoint/2010/main" val="3511411268"/>
      </p:ext>
    </p:extLst>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497185" cy="3253968"/>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marL="457200" indent="-457200">
              <a:lnSpc>
                <a:spcPct val="106000"/>
              </a:lnSpc>
              <a:buAutoNum type="arabicParenBoth"/>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Listen to the talk and complete the following text by filling in the blanks.</a:t>
            </a:r>
          </a:p>
          <a:p>
            <a:pPr>
              <a:lnSpc>
                <a:spcPct val="106000"/>
              </a:lnSpc>
            </a:pP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a:p>
            <a:pPr>
              <a:lnSpc>
                <a:spcPct val="106000"/>
              </a:lnSpc>
            </a:pP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1. Mindset: As parents try to protect their children from </a:t>
            </a: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sym typeface="+mn-ea"/>
              </a:rPr>
              <a:t> ____________________________ </a:t>
            </a: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 students often arrive at college without having had the opportunity to </a:t>
            </a: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sym typeface="+mn-ea"/>
              </a:rPr>
              <a:t> _________________________</a:t>
            </a: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 and rise again. With this </a:t>
            </a: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sym typeface="+mn-ea"/>
              </a:rPr>
              <a:t> ______________________</a:t>
            </a: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 comes an unwillingness to persevere in the face of adversity and a belief that the grass is greener on the other side of the fence.</a:t>
            </a: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pic>
        <p:nvPicPr>
          <p:cNvPr id="28" name="2">
            <a:hlinkClick r:id="" action="ppaction://media"/>
          </p:cNvPr>
          <p:cNvPicPr/>
          <p:nvPr>
            <a:audioFile r:link="rId2"/>
            <p:extLst>
              <p:ext uri="{DAA4B4D4-6D71-4841-9C94-3DE7FCFB9230}">
                <p14:media xmlns:p14="http://schemas.microsoft.com/office/powerpoint/2010/main" r:embed="rId1"/>
              </p:ext>
            </p:extLst>
          </p:nvPr>
        </p:nvPicPr>
        <p:blipFill>
          <a:blip r:embed="rId6"/>
          <a:stretch>
            <a:fillRect/>
          </a:stretch>
        </p:blipFill>
        <p:spPr>
          <a:xfrm>
            <a:off x="2852902" y="1607449"/>
            <a:ext cx="615512" cy="610542"/>
          </a:xfrm>
          <a:prstGeom prst="rect">
            <a:avLst/>
          </a:prstGeom>
        </p:spPr>
      </p:pic>
      <p:sp>
        <p:nvSpPr>
          <p:cNvPr id="29" name="文本框 28"/>
          <p:cNvSpPr txBox="1"/>
          <p:nvPr/>
        </p:nvSpPr>
        <p:spPr>
          <a:xfrm>
            <a:off x="4265264" y="3599044"/>
            <a:ext cx="2461895" cy="460375"/>
          </a:xfrm>
          <a:prstGeom prst="rect">
            <a:avLst/>
          </a:prstGeom>
          <a:noFill/>
        </p:spPr>
        <p:txBody>
          <a:bodyPr wrap="none" rtlCol="0">
            <a:spAutoFit/>
          </a:bodyPr>
          <a:lstStyle/>
          <a:p>
            <a:pPr algn="l"/>
            <a:r>
              <a:rPr lang="en-US" altLang="zh-CN" sz="2400" dirty="0">
                <a:solidFill>
                  <a:srgbClr val="C00000"/>
                </a:solidFill>
                <a:effectLst/>
                <a:latin typeface="Calibri" panose="020F0702030404030204" pitchFamily="34" charset="0"/>
                <a:ea typeface="等线" panose="02010600030101010101" pitchFamily="2" charset="-122"/>
                <a:cs typeface="Calibri" panose="020F0702030404030204" pitchFamily="34" charset="0"/>
                <a:sym typeface="+mn-ea"/>
              </a:rPr>
              <a:t>fall out of the nest</a:t>
            </a:r>
            <a:endParaRPr lang="zh-CN" altLang="en-US"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
        <p:nvSpPr>
          <p:cNvPr id="30" name="文本框 29"/>
          <p:cNvSpPr txBox="1"/>
          <p:nvPr/>
        </p:nvSpPr>
        <p:spPr>
          <a:xfrm>
            <a:off x="1072738" y="3274262"/>
            <a:ext cx="3549015" cy="347345"/>
          </a:xfrm>
          <a:prstGeom prst="rect">
            <a:avLst/>
          </a:prstGeom>
          <a:noFill/>
        </p:spPr>
        <p:txBody>
          <a:bodyPr wrap="none" rtlCol="0">
            <a:spAutoFit/>
          </a:bodyPr>
          <a:lstStyle/>
          <a:p>
            <a:pPr lvl="0" algn="l">
              <a:lnSpc>
                <a:spcPts val="2000"/>
              </a:lnSpc>
            </a:pPr>
            <a:r>
              <a:rPr lang="en-US" altLang="zh-CN" sz="2400" dirty="0">
                <a:solidFill>
                  <a:srgbClr val="C00000"/>
                </a:solidFill>
                <a:effectLst/>
                <a:latin typeface="Calibri" panose="020F0702030404030204" pitchFamily="34" charset="0"/>
                <a:ea typeface="等线" panose="02010600030101010101" pitchFamily="2" charset="-122"/>
                <a:cs typeface="Calibri" panose="020F0702030404030204" pitchFamily="34" charset="0"/>
                <a:sym typeface="+mn-ea"/>
              </a:rPr>
              <a:t>failure and disappointment</a:t>
            </a:r>
          </a:p>
        </p:txBody>
      </p:sp>
      <p:sp>
        <p:nvSpPr>
          <p:cNvPr id="31" name="文本框 30"/>
          <p:cNvSpPr txBox="1"/>
          <p:nvPr/>
        </p:nvSpPr>
        <p:spPr>
          <a:xfrm>
            <a:off x="1045623" y="3956269"/>
            <a:ext cx="2758440" cy="460375"/>
          </a:xfrm>
          <a:prstGeom prst="rect">
            <a:avLst/>
          </a:prstGeom>
          <a:noFill/>
        </p:spPr>
        <p:txBody>
          <a:bodyPr wrap="none" rtlCol="0">
            <a:spAutoFit/>
          </a:bodyPr>
          <a:lstStyle/>
          <a:p>
            <a:pPr algn="l"/>
            <a:r>
              <a:rPr lang="en-US" altLang="zh-CN" sz="2400" dirty="0">
                <a:solidFill>
                  <a:srgbClr val="C00000"/>
                </a:solidFill>
                <a:effectLst/>
                <a:latin typeface="Calibri" panose="020F0702030404030204" pitchFamily="34" charset="0"/>
                <a:ea typeface="等线" panose="02010600030101010101" pitchFamily="2" charset="-122"/>
                <a:cs typeface="Calibri" panose="020F0702030404030204" pitchFamily="34" charset="0"/>
                <a:sym typeface="+mn-ea"/>
              </a:rPr>
              <a:t>delayed adolescence</a:t>
            </a:r>
            <a:endParaRPr lang="zh-CN" altLang="en-US"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Tree>
    <p:extLst>
      <p:ext uri="{BB962C8B-B14F-4D97-AF65-F5344CB8AC3E}">
        <p14:creationId xmlns:p14="http://schemas.microsoft.com/office/powerpoint/2010/main" val="91168958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42303" fill="hold"/>
                                        <p:tgtEl>
                                          <p:spTgt spid="28"/>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2" fill="hold" display="1">
                  <p:stCondLst>
                    <p:cond delay="indefinite"/>
                  </p:stCondLst>
                  <p:endCondLst>
                    <p:cond evt="onNext" delay="0">
                      <p:tgtEl>
                        <p:sldTgt/>
                      </p:tgtEl>
                    </p:cond>
                    <p:cond evt="onPrev" delay="0">
                      <p:tgtEl>
                        <p:sldTgt/>
                      </p:tgtEl>
                    </p:cond>
                    <p:cond evt="onStopAudio" delay="0">
                      <p:tgtEl>
                        <p:sldTgt/>
                      </p:tgtEl>
                    </p:cond>
                  </p:endCondLst>
                </p:cTn>
                <p:tgtEl>
                  <p:spTgt spid="28"/>
                </p:tgtEl>
              </p:cMediaNode>
            </p:audio>
          </p:childTnLst>
        </p:cTn>
      </p:par>
    </p:tnLst>
    <p:bldLst>
      <p:bldP spid="29" grpId="0"/>
      <p:bldP spid="30" grpId="0"/>
      <p:bldP spid="3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497185" cy="364548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a:lnSpc>
                <a:spcPct val="106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(1) Listen to the talk and complete the following text by filling in the blanks.</a:t>
            </a: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a:p>
            <a:pPr>
              <a:lnSpc>
                <a:spcPct val="106000"/>
              </a:lnSpc>
            </a:pPr>
            <a:endPar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endParaRPr>
          </a:p>
          <a:p>
            <a:pPr>
              <a:lnSpc>
                <a:spcPct val="106000"/>
              </a:lnSpc>
            </a:pP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2. The early bird gets to squirm: With ever increasing selectivity and the prevalence of colleges filling their incoming classes with over 50 percent of binding Early Decision applicants and the push towards Early Action applications, students are being </a:t>
            </a: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sym typeface="+mn-ea"/>
              </a:rPr>
              <a:t> ____________________________</a:t>
            </a: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 that they might not otherwise be ready to make. As a result, students sometimes find themselves </a:t>
            </a: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sym typeface="+mn-ea"/>
              </a:rPr>
              <a:t> _____________________</a:t>
            </a: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 and wondering “what if?”</a:t>
            </a: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pic>
        <p:nvPicPr>
          <p:cNvPr id="28" name="2">
            <a:hlinkClick r:id="" action="ppaction://media"/>
          </p:cNvPr>
          <p:cNvPicPr/>
          <p:nvPr>
            <a:audioFile r:link="rId2"/>
            <p:extLst>
              <p:ext uri="{DAA4B4D4-6D71-4841-9C94-3DE7FCFB9230}">
                <p14:media xmlns:p14="http://schemas.microsoft.com/office/powerpoint/2010/main" r:embed="rId1"/>
              </p:ext>
            </p:extLst>
          </p:nvPr>
        </p:nvPicPr>
        <p:blipFill>
          <a:blip r:embed="rId6"/>
          <a:stretch>
            <a:fillRect/>
          </a:stretch>
        </p:blipFill>
        <p:spPr>
          <a:xfrm>
            <a:off x="2852902" y="1607449"/>
            <a:ext cx="615512" cy="610542"/>
          </a:xfrm>
          <a:prstGeom prst="rect">
            <a:avLst/>
          </a:prstGeom>
        </p:spPr>
      </p:pic>
      <p:sp>
        <p:nvSpPr>
          <p:cNvPr id="19" name="文本框 18"/>
          <p:cNvSpPr txBox="1"/>
          <p:nvPr/>
        </p:nvSpPr>
        <p:spPr>
          <a:xfrm>
            <a:off x="2328928" y="4071876"/>
            <a:ext cx="2753995" cy="347345"/>
          </a:xfrm>
          <a:prstGeom prst="rect">
            <a:avLst/>
          </a:prstGeom>
          <a:noFill/>
        </p:spPr>
        <p:txBody>
          <a:bodyPr wrap="none" rtlCol="0">
            <a:spAutoFit/>
          </a:bodyPr>
          <a:lstStyle/>
          <a:p>
            <a:pPr lvl="0" algn="l">
              <a:lnSpc>
                <a:spcPts val="2000"/>
              </a:lnSpc>
            </a:pPr>
            <a:r>
              <a:rPr lang="en-US" altLang="zh-CN" sz="2400" dirty="0">
                <a:solidFill>
                  <a:srgbClr val="C00000"/>
                </a:solidFill>
                <a:effectLst/>
                <a:latin typeface="Calibri" panose="020F0702030404030204" pitchFamily="34" charset="0"/>
                <a:ea typeface="等线" panose="02010600030101010101" pitchFamily="2" charset="-122"/>
                <a:cs typeface="Calibri" panose="020F0702030404030204" pitchFamily="34" charset="0"/>
                <a:sym typeface="+mn-ea"/>
              </a:rPr>
              <a:t>forced into decisions</a:t>
            </a:r>
          </a:p>
        </p:txBody>
      </p:sp>
      <p:sp>
        <p:nvSpPr>
          <p:cNvPr id="20" name="文本框 19"/>
          <p:cNvSpPr txBox="1"/>
          <p:nvPr/>
        </p:nvSpPr>
        <p:spPr>
          <a:xfrm>
            <a:off x="1043830" y="4839094"/>
            <a:ext cx="2127885" cy="347345"/>
          </a:xfrm>
          <a:prstGeom prst="rect">
            <a:avLst/>
          </a:prstGeom>
          <a:noFill/>
        </p:spPr>
        <p:txBody>
          <a:bodyPr wrap="none" rtlCol="0">
            <a:spAutoFit/>
          </a:bodyPr>
          <a:lstStyle/>
          <a:p>
            <a:pPr lvl="0" algn="l">
              <a:lnSpc>
                <a:spcPts val="2000"/>
              </a:lnSpc>
            </a:pPr>
            <a:r>
              <a:rPr lang="en-US" altLang="zh-CN" sz="2400" dirty="0">
                <a:solidFill>
                  <a:srgbClr val="C00000"/>
                </a:solidFill>
                <a:effectLst/>
                <a:latin typeface="Calibri" panose="020F0702030404030204" pitchFamily="34" charset="0"/>
                <a:ea typeface="等线" panose="02010600030101010101" pitchFamily="2" charset="-122"/>
                <a:cs typeface="Calibri" panose="020F0702030404030204" pitchFamily="34" charset="0"/>
                <a:sym typeface="+mn-ea"/>
              </a:rPr>
              <a:t> poorly situated</a:t>
            </a:r>
          </a:p>
        </p:txBody>
      </p:sp>
    </p:spTree>
    <p:extLst>
      <p:ext uri="{BB962C8B-B14F-4D97-AF65-F5344CB8AC3E}">
        <p14:creationId xmlns:p14="http://schemas.microsoft.com/office/powerpoint/2010/main" val="31493221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42303" fill="hold"/>
                                        <p:tgtEl>
                                          <p:spTgt spid="28"/>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7" fill="hold" display="1">
                  <p:stCondLst>
                    <p:cond delay="indefinite"/>
                  </p:stCondLst>
                  <p:endCondLst>
                    <p:cond evt="onNext" delay="0">
                      <p:tgtEl>
                        <p:sldTgt/>
                      </p:tgtEl>
                    </p:cond>
                    <p:cond evt="onPrev" delay="0">
                      <p:tgtEl>
                        <p:sldTgt/>
                      </p:tgtEl>
                    </p:cond>
                    <p:cond evt="onStopAudio" delay="0">
                      <p:tgtEl>
                        <p:sldTgt/>
                      </p:tgtEl>
                    </p:cond>
                  </p:endCondLst>
                </p:cTn>
                <p:tgtEl>
                  <p:spTgt spid="28"/>
                </p:tgtEl>
              </p:cMediaNode>
            </p:audio>
          </p:childTnLst>
        </p:cTn>
      </p:par>
    </p:tnLst>
    <p:bldLst>
      <p:bldP spid="19" grpId="0"/>
      <p:bldP spid="2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497185" cy="364548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a:lnSpc>
                <a:spcPct val="106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(1) Listen to the talk and complete the following text by filling in the blanks.</a:t>
            </a: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a:p>
            <a:pPr>
              <a:lnSpc>
                <a:spcPct val="106000"/>
              </a:lnSpc>
            </a:pPr>
            <a:endPar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endParaRPr>
          </a:p>
          <a:p>
            <a:pPr>
              <a:lnSpc>
                <a:spcPct val="106000"/>
              </a:lnSpc>
            </a:pP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sym typeface="+mn-ea"/>
              </a:rPr>
              <a:t>3. Facebook, Instagram and Snapchat…Oh My: My 10-year-old son once described Facebook as “a social media chat room where you can  __________________that your life is more exciting than everyone else’s.” This is dangerous when applied to college engagement and happiness. When students see their friends post pictures and videos of college fun and excitement, </a:t>
            </a:r>
            <a:r>
              <a:rPr lang="zh-CN"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it provides an </a:t>
            </a: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sym typeface="+mn-ea"/>
              </a:rPr>
              <a:t> __________________________</a:t>
            </a:r>
            <a:r>
              <a:rPr lang="zh-CN"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 on that experience. </a:t>
            </a: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pic>
        <p:nvPicPr>
          <p:cNvPr id="28" name="2">
            <a:hlinkClick r:id="" action="ppaction://media"/>
          </p:cNvPr>
          <p:cNvPicPr/>
          <p:nvPr>
            <a:audioFile r:link="rId2"/>
            <p:extLst>
              <p:ext uri="{DAA4B4D4-6D71-4841-9C94-3DE7FCFB9230}">
                <p14:media xmlns:p14="http://schemas.microsoft.com/office/powerpoint/2010/main" r:embed="rId1"/>
              </p:ext>
            </p:extLst>
          </p:nvPr>
        </p:nvPicPr>
        <p:blipFill>
          <a:blip r:embed="rId6"/>
          <a:stretch>
            <a:fillRect/>
          </a:stretch>
        </p:blipFill>
        <p:spPr>
          <a:xfrm>
            <a:off x="2852902" y="1607449"/>
            <a:ext cx="615512" cy="610542"/>
          </a:xfrm>
          <a:prstGeom prst="rect">
            <a:avLst/>
          </a:prstGeom>
        </p:spPr>
      </p:pic>
      <p:sp>
        <p:nvSpPr>
          <p:cNvPr id="18" name="文本框 17"/>
          <p:cNvSpPr txBox="1"/>
          <p:nvPr/>
        </p:nvSpPr>
        <p:spPr>
          <a:xfrm>
            <a:off x="1148518" y="4714144"/>
            <a:ext cx="3222625" cy="460375"/>
          </a:xfrm>
          <a:prstGeom prst="rect">
            <a:avLst/>
          </a:prstGeom>
          <a:noFill/>
        </p:spPr>
        <p:txBody>
          <a:bodyPr wrap="square" rtlCol="0">
            <a:spAutoFit/>
          </a:bodyPr>
          <a:lstStyle/>
          <a:p>
            <a:pPr lvl="0" algn="l"/>
            <a:r>
              <a:rPr lang="en-US" altLang="zh-CN" sz="2400" dirty="0">
                <a:solidFill>
                  <a:srgbClr val="C00000"/>
                </a:solidFill>
                <a:effectLst/>
                <a:latin typeface="Calibri" panose="020F0702030404030204" pitchFamily="34" charset="0"/>
                <a:ea typeface="等线" panose="02010600030101010101" pitchFamily="2" charset="-122"/>
                <a:cs typeface="Calibri" panose="020F0702030404030204" pitchFamily="34" charset="0"/>
                <a:sym typeface="+mn-ea"/>
              </a:rPr>
              <a:t>unbalanced perspective</a:t>
            </a:r>
          </a:p>
        </p:txBody>
      </p:sp>
      <p:sp>
        <p:nvSpPr>
          <p:cNvPr id="21" name="文本框 20"/>
          <p:cNvSpPr txBox="1"/>
          <p:nvPr/>
        </p:nvSpPr>
        <p:spPr>
          <a:xfrm>
            <a:off x="7911781" y="3201521"/>
            <a:ext cx="2047240" cy="460375"/>
          </a:xfrm>
          <a:prstGeom prst="rect">
            <a:avLst/>
          </a:prstGeom>
          <a:noFill/>
        </p:spPr>
        <p:txBody>
          <a:bodyPr wrap="square" rtlCol="0">
            <a:spAutoFit/>
          </a:bodyPr>
          <a:lstStyle/>
          <a:p>
            <a:pPr lvl="0" algn="l"/>
            <a:r>
              <a:rPr lang="en-US" altLang="zh-CN" sz="2400" dirty="0">
                <a:solidFill>
                  <a:srgbClr val="C00000"/>
                </a:solidFill>
                <a:effectLst/>
                <a:latin typeface="Calibri" panose="020F0702030404030204" pitchFamily="34" charset="0"/>
                <a:ea typeface="等线" panose="02010600030101010101" pitchFamily="2" charset="-122"/>
                <a:cs typeface="Calibri" panose="020F0702030404030204" pitchFamily="34" charset="0"/>
                <a:sym typeface="+mn-ea"/>
              </a:rPr>
              <a:t>share evidence</a:t>
            </a:r>
          </a:p>
        </p:txBody>
      </p:sp>
    </p:spTree>
    <p:extLst>
      <p:ext uri="{BB962C8B-B14F-4D97-AF65-F5344CB8AC3E}">
        <p14:creationId xmlns:p14="http://schemas.microsoft.com/office/powerpoint/2010/main" val="179702565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42303" fill="hold"/>
                                        <p:tgtEl>
                                          <p:spTgt spid="28"/>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7" fill="hold" display="1">
                  <p:stCondLst>
                    <p:cond delay="indefinite"/>
                  </p:stCondLst>
                  <p:endCondLst>
                    <p:cond evt="onNext" delay="0">
                      <p:tgtEl>
                        <p:sldTgt/>
                      </p:tgtEl>
                    </p:cond>
                    <p:cond evt="onPrev" delay="0">
                      <p:tgtEl>
                        <p:sldTgt/>
                      </p:tgtEl>
                    </p:cond>
                    <p:cond evt="onStopAudio" delay="0">
                      <p:tgtEl>
                        <p:sldTgt/>
                      </p:tgtEl>
                    </p:cond>
                  </p:endCondLst>
                </p:cTn>
                <p:tgtEl>
                  <p:spTgt spid="28"/>
                </p:tgtEl>
              </p:cMediaNode>
            </p:audio>
          </p:childTnLst>
        </p:cTn>
      </p:par>
    </p:tnLst>
    <p:bldLst>
      <p:bldP spid="18" grpId="0"/>
      <p:bldP spid="2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497185" cy="3253968"/>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a:lnSpc>
                <a:spcPct val="106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(1) Listen to the talk and complete the following text by filling in the blanks.</a:t>
            </a: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a:p>
            <a:pPr>
              <a:lnSpc>
                <a:spcPct val="106000"/>
              </a:lnSpc>
            </a:pPr>
            <a:endPar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endParaRPr>
          </a:p>
          <a:p>
            <a:pPr algn="just">
              <a:lnSpc>
                <a:spcPct val="106000"/>
              </a:lnSpc>
            </a:pPr>
            <a:r>
              <a:rPr lang="zh-CN"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4</a:t>
            </a: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a:t>
            </a:r>
            <a:r>
              <a:rPr lang="zh-CN"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 The specialists: Whether because of an unstable job market, parental pressure or otherwise, graduating high school students are often </a:t>
            </a: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sym typeface="+mn-ea"/>
              </a:rPr>
              <a:t> ____________________</a:t>
            </a:r>
            <a:r>
              <a:rPr lang="zh-CN"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 that they must know what they will do with their life. These </a:t>
            </a: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sym typeface="+mn-ea"/>
              </a:rPr>
              <a:t> _______________</a:t>
            </a:r>
            <a:r>
              <a:rPr lang="zh-CN"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college students choose a school based on the reputation of a specific program or because of the medical school acceptance rate, only to discover that this is not their calling.</a:t>
            </a: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pic>
        <p:nvPicPr>
          <p:cNvPr id="28" name="2">
            <a:hlinkClick r:id="" action="ppaction://media"/>
          </p:cNvPr>
          <p:cNvPicPr/>
          <p:nvPr>
            <a:audioFile r:link="rId2"/>
            <p:extLst>
              <p:ext uri="{DAA4B4D4-6D71-4841-9C94-3DE7FCFB9230}">
                <p14:media xmlns:p14="http://schemas.microsoft.com/office/powerpoint/2010/main" r:embed="rId1"/>
              </p:ext>
            </p:extLst>
          </p:nvPr>
        </p:nvPicPr>
        <p:blipFill>
          <a:blip r:embed="rId6"/>
          <a:stretch>
            <a:fillRect/>
          </a:stretch>
        </p:blipFill>
        <p:spPr>
          <a:xfrm>
            <a:off x="2852902" y="1607449"/>
            <a:ext cx="615512" cy="610542"/>
          </a:xfrm>
          <a:prstGeom prst="rect">
            <a:avLst/>
          </a:prstGeom>
        </p:spPr>
      </p:pic>
      <p:sp>
        <p:nvSpPr>
          <p:cNvPr id="19" name="文本框 18"/>
          <p:cNvSpPr txBox="1"/>
          <p:nvPr/>
        </p:nvSpPr>
        <p:spPr>
          <a:xfrm>
            <a:off x="7676778" y="3220808"/>
            <a:ext cx="2907139" cy="460375"/>
          </a:xfrm>
          <a:prstGeom prst="rect">
            <a:avLst/>
          </a:prstGeom>
          <a:noFill/>
        </p:spPr>
        <p:txBody>
          <a:bodyPr wrap="square" rtlCol="0">
            <a:spAutoFit/>
          </a:bodyPr>
          <a:lstStyle/>
          <a:p>
            <a:pPr lvl="0" algn="l"/>
            <a:r>
              <a:rPr lang="en-US" altLang="zh-CN" sz="2400" dirty="0">
                <a:solidFill>
                  <a:srgbClr val="C00000"/>
                </a:solidFill>
                <a:effectLst/>
                <a:latin typeface="Calibri" panose="020F0702030404030204" pitchFamily="34" charset="0"/>
                <a:ea typeface="等线" panose="02010600030101010101" pitchFamily="2" charset="-122"/>
                <a:cs typeface="Calibri" panose="020F0702030404030204" pitchFamily="34" charset="0"/>
                <a:sym typeface="+mn-ea"/>
              </a:rPr>
              <a:t>under the impression</a:t>
            </a:r>
          </a:p>
        </p:txBody>
      </p:sp>
      <p:sp>
        <p:nvSpPr>
          <p:cNvPr id="20" name="文本框 19"/>
          <p:cNvSpPr txBox="1"/>
          <p:nvPr/>
        </p:nvSpPr>
        <p:spPr>
          <a:xfrm>
            <a:off x="8049227" y="3584044"/>
            <a:ext cx="2229890" cy="460375"/>
          </a:xfrm>
          <a:prstGeom prst="rect">
            <a:avLst/>
          </a:prstGeom>
          <a:noFill/>
        </p:spPr>
        <p:txBody>
          <a:bodyPr wrap="square" rtlCol="0">
            <a:spAutoFit/>
          </a:bodyPr>
          <a:lstStyle/>
          <a:p>
            <a:pPr algn="l"/>
            <a:r>
              <a:rPr lang="en-US" altLang="zh-CN" sz="2400" dirty="0">
                <a:solidFill>
                  <a:srgbClr val="C00000"/>
                </a:solidFill>
                <a:effectLst/>
                <a:latin typeface="Calibri" panose="020F0702030404030204" pitchFamily="34" charset="0"/>
                <a:ea typeface="等线" panose="02010600030101010101" pitchFamily="2" charset="-122"/>
                <a:cs typeface="Calibri" panose="020F0702030404030204" pitchFamily="34" charset="0"/>
              </a:rPr>
              <a:t>pre-p</a:t>
            </a:r>
            <a:r>
              <a:rPr lang="en-US" altLang="zh-CN" sz="2400" dirty="0">
                <a:solidFill>
                  <a:srgbClr val="C00000"/>
                </a:solidFill>
                <a:effectLst/>
                <a:latin typeface="Calibri" panose="020F0702030404030204" pitchFamily="34" charset="0"/>
                <a:ea typeface="等线" panose="02010600030101010101" pitchFamily="2" charset="-122"/>
                <a:cs typeface="Calibri" panose="020F0702030404030204" pitchFamily="34" charset="0"/>
                <a:sym typeface="+mn-ea"/>
              </a:rPr>
              <a:t>rofessional </a:t>
            </a:r>
            <a:endParaRPr lang="zh-CN" altLang="en-US"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Tree>
    <p:extLst>
      <p:ext uri="{BB962C8B-B14F-4D97-AF65-F5344CB8AC3E}">
        <p14:creationId xmlns:p14="http://schemas.microsoft.com/office/powerpoint/2010/main" val="78392079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42303" fill="hold"/>
                                        <p:tgtEl>
                                          <p:spTgt spid="28"/>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7" fill="hold" display="1">
                  <p:stCondLst>
                    <p:cond delay="indefinite"/>
                  </p:stCondLst>
                  <p:endCondLst>
                    <p:cond evt="onNext" delay="0">
                      <p:tgtEl>
                        <p:sldTgt/>
                      </p:tgtEl>
                    </p:cond>
                    <p:cond evt="onPrev" delay="0">
                      <p:tgtEl>
                        <p:sldTgt/>
                      </p:tgtEl>
                    </p:cond>
                    <p:cond evt="onStopAudio" delay="0">
                      <p:tgtEl>
                        <p:sldTgt/>
                      </p:tgtEl>
                    </p:cond>
                  </p:endCondLst>
                </p:cTn>
                <p:tgtEl>
                  <p:spTgt spid="28"/>
                </p:tgtEl>
              </p:cMediaNode>
            </p:audio>
          </p:childTnLst>
        </p:cTn>
      </p:par>
    </p:tnLst>
    <p:bldLst>
      <p:bldP spid="19" grpId="0"/>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497185" cy="3039422"/>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a:lnSpc>
                <a:spcPct val="114000"/>
              </a:lnSpc>
            </a:pPr>
            <a:r>
              <a:rPr lang="en-US" altLang="zh-CN" sz="2400" i="1" dirty="0">
                <a:solidFill>
                  <a:srgbClr val="0070C0"/>
                </a:solidFill>
                <a:latin typeface="Calibri" panose="020F0702030404030204" pitchFamily="34" charset="0"/>
                <a:cs typeface="Calibri" panose="020F0702030404030204" pitchFamily="34" charset="0"/>
              </a:rPr>
              <a:t>(2) </a:t>
            </a:r>
            <a:r>
              <a:rPr lang="en-US" altLang="zh-CN" sz="2400" i="1" dirty="0">
                <a:solidFill>
                  <a:srgbClr val="0070C0"/>
                </a:solidFill>
                <a:latin typeface="Calibri" panose="020F0702030404030204" pitchFamily="34" charset="0"/>
                <a:ea typeface="等线" panose="02010600030101010101" pitchFamily="2" charset="-122"/>
                <a:cs typeface="Calibri" panose="020F0702030404030204" pitchFamily="34" charset="0"/>
              </a:rPr>
              <a:t>Read the text you have just completed, and discuss the following questions with your partner.</a:t>
            </a:r>
            <a:endPar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endParaRPr>
          </a:p>
          <a:p>
            <a:pPr>
              <a:lnSpc>
                <a:spcPct val="114000"/>
              </a:lnSpc>
            </a:pPr>
            <a:r>
              <a:rPr lang="en-US" altLang="zh-CN" sz="2400" dirty="0">
                <a:solidFill>
                  <a:srgbClr val="333333"/>
                </a:solidFill>
                <a:latin typeface="Times New Roman" panose="02020703060505090304" pitchFamily="18" charset="0"/>
                <a:ea typeface="等线" panose="02010600030101010101" pitchFamily="2" charset="-122"/>
              </a:rPr>
              <a:t>1</a:t>
            </a: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 Do you think the reasons given by the counselor convincing? Why or why not? </a:t>
            </a:r>
          </a:p>
          <a:p>
            <a:pPr>
              <a:lnSpc>
                <a:spcPct val="114000"/>
              </a:lnSpc>
            </a:pP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2. What are the factors that motivate you to choose the major in this college?</a:t>
            </a:r>
          </a:p>
          <a:p>
            <a:pPr>
              <a:lnSpc>
                <a:spcPct val="114000"/>
              </a:lnSpc>
            </a:pPr>
            <a:r>
              <a:rPr lang="en-US" altLang="zh-CN" sz="2400" dirty="0">
                <a:solidFill>
                  <a:srgbClr val="333333"/>
                </a:solidFill>
                <a:latin typeface="Calibri" panose="020F0702030404030204" pitchFamily="34" charset="0"/>
                <a:ea typeface="等线" panose="02010600030101010101" pitchFamily="2" charset="-122"/>
                <a:cs typeface="Calibri" panose="020F0702030404030204" pitchFamily="34" charset="0"/>
              </a:rPr>
              <a:t>3. Have you ever thought of changing your major or transferring to another college? If yes, what are your reasons?</a:t>
            </a: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pic>
        <p:nvPicPr>
          <p:cNvPr id="18" name="3">
            <a:hlinkClick r:id="" action="ppaction://media"/>
          </p:cNvPr>
          <p:cNvPicPr/>
          <p:nvPr>
            <a:audioFile r:link="rId2"/>
            <p:extLst>
              <p:ext uri="{DAA4B4D4-6D71-4841-9C94-3DE7FCFB9230}">
                <p14:media xmlns:p14="http://schemas.microsoft.com/office/powerpoint/2010/main" r:embed="rId1"/>
              </p:ext>
            </p:extLst>
          </p:nvPr>
        </p:nvPicPr>
        <p:blipFill>
          <a:blip r:embed="rId6"/>
          <a:stretch>
            <a:fillRect/>
          </a:stretch>
        </p:blipFill>
        <p:spPr>
          <a:xfrm>
            <a:off x="2845174" y="1630215"/>
            <a:ext cx="633752" cy="628634"/>
          </a:xfrm>
          <a:prstGeom prst="rect">
            <a:avLst/>
          </a:prstGeom>
        </p:spPr>
      </p:pic>
      <p:pic>
        <p:nvPicPr>
          <p:cNvPr id="2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5957689">
            <a:off x="1096542" y="4954137"/>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6"/>
          <p:cNvSpPr>
            <a:spLocks noChangeArrowheads="1"/>
          </p:cNvSpPr>
          <p:nvPr/>
        </p:nvSpPr>
        <p:spPr bwMode="auto">
          <a:xfrm>
            <a:off x="1569274" y="4954137"/>
            <a:ext cx="7364413" cy="457200"/>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90204" pitchFamily="34" charset="0"/>
              </a:rPr>
              <a:t>Open for discussion.</a:t>
            </a:r>
          </a:p>
        </p:txBody>
      </p:sp>
    </p:spTree>
    <p:extLst>
      <p:ext uri="{BB962C8B-B14F-4D97-AF65-F5344CB8AC3E}">
        <p14:creationId xmlns:p14="http://schemas.microsoft.com/office/powerpoint/2010/main" val="173805817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3552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delay="0">
                      <p:tgtEl>
                        <p:sldTgt/>
                      </p:tgtEl>
                    </p:cond>
                    <p:cond evt="onPrev" delay="0">
                      <p:tgtEl>
                        <p:sldTgt/>
                      </p:tgtEl>
                    </p:cond>
                    <p:cond evt="onStopAudio" delay="0">
                      <p:tgtEl>
                        <p:sldTgt/>
                      </p:tgtEl>
                    </p:cond>
                  </p:endCondLst>
                </p:cTn>
                <p:tgtEl>
                  <p:spTgt spid="18"/>
                </p:tgtEl>
              </p:cMediaNode>
            </p:audi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789305" y="1636395"/>
            <a:ext cx="11003915" cy="3635867"/>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S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Speaking</a:t>
            </a:r>
          </a:p>
          <a:p>
            <a:pPr>
              <a:lnSpc>
                <a:spcPct val="114000"/>
              </a:lnSpc>
            </a:pPr>
            <a:r>
              <a:rPr lang="en-US" altLang="zh-CN" sz="2400" i="1" dirty="0">
                <a:solidFill>
                  <a:srgbClr val="0070C0"/>
                </a:solidFill>
                <a:latin typeface="Calibri" panose="020F0702030404030204" pitchFamily="34" charset="0"/>
                <a:cs typeface="Calibri" panose="020F0702030404030204" pitchFamily="34" charset="0"/>
              </a:rPr>
              <a:t>Have you ever wondered about the campus culture of your college? Discuss with your partner and answer the following questions.</a:t>
            </a:r>
          </a:p>
          <a:p>
            <a:pPr>
              <a:lnSpc>
                <a:spcPct val="114000"/>
              </a:lnSpc>
            </a:pPr>
            <a:endParaRPr lang="en-US" altLang="zh-CN" sz="1000" dirty="0">
              <a:solidFill>
                <a:srgbClr val="333333"/>
              </a:solidFill>
              <a:effectLst/>
              <a:latin typeface="Times New Roman" panose="02020603050405020304" pitchFamily="18" charset="0"/>
              <a:ea typeface="等线" panose="02010600030101010101" pitchFamily="2" charset="-122"/>
            </a:endParaRPr>
          </a:p>
          <a:p>
            <a:pPr marL="342900" lvl="0" indent="-342900">
              <a:lnSpc>
                <a:spcPct val="114000"/>
              </a:lnSpc>
              <a:buFont typeface="+mj-lt"/>
              <a:buAutoNum type="arabicPeriod"/>
            </a:pPr>
            <a:r>
              <a:rPr lang="en-US" altLang="zh-CN" sz="2400" dirty="0">
                <a:latin typeface="Calibri" panose="020F0702030404030204" pitchFamily="34" charset="0"/>
                <a:cs typeface="Calibri" panose="020F0702030404030204" pitchFamily="34" charset="0"/>
              </a:rPr>
              <a:t>Culture is a word used in different ways with a variety of meanings. How do you understand “campus culture”?</a:t>
            </a:r>
          </a:p>
          <a:p>
            <a:pPr marL="342900" lvl="0" indent="-342900">
              <a:lnSpc>
                <a:spcPct val="114000"/>
              </a:lnSpc>
              <a:buFont typeface="+mj-lt"/>
              <a:buAutoNum type="arabicPeriod"/>
            </a:pPr>
            <a:r>
              <a:rPr lang="en-US" altLang="zh-CN" sz="2400" dirty="0">
                <a:latin typeface="Calibri" panose="020F0702030404030204" pitchFamily="34" charset="0"/>
                <a:cs typeface="Calibri" panose="020F0702030404030204" pitchFamily="34" charset="0"/>
              </a:rPr>
              <a:t>Are you particularly interested in collegiate sports, debate teams, or art clubs? Have you joined any of these groups? Can you share with one another your experiences in the groups?</a:t>
            </a:r>
          </a:p>
        </p:txBody>
      </p:sp>
      <p:sp>
        <p:nvSpPr>
          <p:cNvPr id="11" name="文本框 10"/>
          <p:cNvSpPr txBox="1"/>
          <p:nvPr/>
        </p:nvSpPr>
        <p:spPr>
          <a:xfrm>
            <a:off x="7074786" y="48705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0" name="图片 19"/>
          <p:cNvPicPr>
            <a:picLocks noChangeAspect="1"/>
          </p:cNvPicPr>
          <p:nvPr/>
        </p:nvPicPr>
        <p:blipFill>
          <a:blip r:embed="rId2"/>
          <a:stretch>
            <a:fillRect/>
          </a:stretch>
        </p:blipFill>
        <p:spPr>
          <a:xfrm>
            <a:off x="882732" y="1581324"/>
            <a:ext cx="640936" cy="562294"/>
          </a:xfrm>
          <a:prstGeom prst="rect">
            <a:avLst/>
          </a:prstGeom>
        </p:spPr>
      </p:pic>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242028434"/>
      </p:ext>
    </p:extLst>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789305" y="1636395"/>
            <a:ext cx="10783263" cy="3214854"/>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S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Speaking</a:t>
            </a:r>
          </a:p>
          <a:p>
            <a:pPr>
              <a:lnSpc>
                <a:spcPct val="114000"/>
              </a:lnSpc>
            </a:pPr>
            <a:r>
              <a:rPr lang="en-US" altLang="zh-CN" sz="2400" i="1" dirty="0">
                <a:solidFill>
                  <a:srgbClr val="0070C0"/>
                </a:solidFill>
                <a:latin typeface="Calibri" panose="020F0702030404030204" pitchFamily="34" charset="0"/>
                <a:cs typeface="Calibri" panose="020F0702030404030204" pitchFamily="34" charset="0"/>
              </a:rPr>
              <a:t>Have you ever wondered about the campus culture of your college? Discuss with your partner and answer the following questions.</a:t>
            </a:r>
          </a:p>
          <a:p>
            <a:pPr>
              <a:lnSpc>
                <a:spcPct val="114000"/>
              </a:lnSpc>
            </a:pPr>
            <a:endParaRPr lang="en-US" altLang="zh-CN" sz="1000" dirty="0">
              <a:solidFill>
                <a:srgbClr val="333333"/>
              </a:solidFill>
              <a:effectLst/>
              <a:latin typeface="Times New Roman" panose="02020603050405020304" pitchFamily="18" charset="0"/>
              <a:ea typeface="等线" panose="02010600030101010101" pitchFamily="2" charset="-122"/>
            </a:endParaRPr>
          </a:p>
          <a:p>
            <a:pPr marL="457200" lvl="0" indent="-457200">
              <a:lnSpc>
                <a:spcPct val="114000"/>
              </a:lnSpc>
              <a:buAutoNum type="arabicPeriod" startAt="3"/>
            </a:pPr>
            <a:r>
              <a:rPr lang="en-US" altLang="zh-CN" sz="2400" dirty="0">
                <a:latin typeface="Calibri" panose="020F0702030404030204" pitchFamily="34" charset="0"/>
                <a:cs typeface="Calibri" panose="020F0702030404030204" pitchFamily="34" charset="0"/>
              </a:rPr>
              <a:t>Does a highly competitive environment bring out the best in you or does it  </a:t>
            </a:r>
          </a:p>
          <a:p>
            <a:pPr lvl="0">
              <a:lnSpc>
                <a:spcPct val="114000"/>
              </a:lnSpc>
            </a:pPr>
            <a:r>
              <a:rPr lang="en-US" altLang="zh-CN" sz="2400" dirty="0">
                <a:latin typeface="Calibri" panose="020F0702030404030204" pitchFamily="34" charset="0"/>
                <a:cs typeface="Calibri" panose="020F0702030404030204" pitchFamily="34" charset="0"/>
              </a:rPr>
              <a:t>      overwhelm   you? </a:t>
            </a:r>
          </a:p>
          <a:p>
            <a:pPr marL="457200" lvl="0" indent="-457200">
              <a:lnSpc>
                <a:spcPct val="114000"/>
              </a:lnSpc>
              <a:buAutoNum type="arabicPeriod" startAt="4"/>
            </a:pPr>
            <a:r>
              <a:rPr lang="en-US" altLang="zh-CN" sz="2400" dirty="0">
                <a:latin typeface="Calibri" panose="020F0702030404030204" pitchFamily="34" charset="0"/>
                <a:cs typeface="Calibri" panose="020F0702030404030204" pitchFamily="34" charset="0"/>
              </a:rPr>
              <a:t>What would you say to an incoming student about the culture and opportunities </a:t>
            </a:r>
          </a:p>
          <a:p>
            <a:pPr lvl="0">
              <a:lnSpc>
                <a:spcPct val="114000"/>
              </a:lnSpc>
            </a:pPr>
            <a:r>
              <a:rPr lang="en-US" altLang="zh-CN" sz="2400" dirty="0">
                <a:latin typeface="Calibri" panose="020F0702030404030204" pitchFamily="34" charset="0"/>
                <a:cs typeface="Calibri" panose="020F0702030404030204" pitchFamily="34" charset="0"/>
              </a:rPr>
              <a:t>       on your campus?</a:t>
            </a:r>
          </a:p>
        </p:txBody>
      </p:sp>
      <p:sp>
        <p:nvSpPr>
          <p:cNvPr id="11" name="文本框 10"/>
          <p:cNvSpPr txBox="1"/>
          <p:nvPr/>
        </p:nvSpPr>
        <p:spPr>
          <a:xfrm>
            <a:off x="7074786" y="48705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0" name="图片 19"/>
          <p:cNvPicPr>
            <a:picLocks noChangeAspect="1"/>
          </p:cNvPicPr>
          <p:nvPr/>
        </p:nvPicPr>
        <p:blipFill>
          <a:blip r:embed="rId2"/>
          <a:stretch>
            <a:fillRect/>
          </a:stretch>
        </p:blipFill>
        <p:spPr>
          <a:xfrm>
            <a:off x="882732" y="1581324"/>
            <a:ext cx="640936" cy="562294"/>
          </a:xfrm>
          <a:prstGeom prst="rect">
            <a:avLst/>
          </a:prstGeom>
        </p:spPr>
      </p:pic>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3"/>
            <a:stretch>
              <a:fillRect/>
            </a:stretch>
          </p:blipFill>
          <p:spPr>
            <a:xfrm>
              <a:off x="1635" y="568"/>
              <a:ext cx="1538" cy="1537"/>
            </a:xfrm>
            <a:prstGeom prst="rect">
              <a:avLst/>
            </a:prstGeom>
            <a:noFill/>
            <a:ln w="9525">
              <a:noFill/>
            </a:ln>
          </p:spPr>
        </p:pic>
      </p:grpSp>
      <p:pic>
        <p:nvPicPr>
          <p:cNvPr id="1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5957689">
            <a:off x="1136460" y="512602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6"/>
          <p:cNvSpPr>
            <a:spLocks noChangeArrowheads="1"/>
          </p:cNvSpPr>
          <p:nvPr/>
        </p:nvSpPr>
        <p:spPr bwMode="auto">
          <a:xfrm>
            <a:off x="1584612" y="5073711"/>
            <a:ext cx="3069590" cy="461645"/>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Tree>
    <p:extLst>
      <p:ext uri="{BB962C8B-B14F-4D97-AF65-F5344CB8AC3E}">
        <p14:creationId xmlns:p14="http://schemas.microsoft.com/office/powerpoint/2010/main" val="997287448"/>
      </p:ext>
    </p:extLst>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76229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825625"/>
            <a:ext cx="10840085" cy="3460434"/>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nSpc>
                <a:spcPct val="114000"/>
              </a:lnSpc>
            </a:pPr>
            <a:r>
              <a:rPr lang="en-US" altLang="zh-CN" sz="2400" dirty="0">
                <a:latin typeface="Calibri" panose="020F0702030404030204" pitchFamily="34" charset="0"/>
                <a:ea typeface="等线" panose="02010600030101010101" pitchFamily="2" charset="-122"/>
                <a:cs typeface="Calibri" panose="020F0702030404030204" pitchFamily="34" charset="0"/>
              </a:rPr>
              <a:t>1. Almost every academic I know has </a:t>
            </a:r>
            <a:r>
              <a:rPr lang="en-US" altLang="zh-CN" sz="2400" b="1" dirty="0">
                <a:latin typeface="Calibri" panose="020F0702030404030204" pitchFamily="34" charset="0"/>
                <a:ea typeface="等线" panose="02010600030101010101" pitchFamily="2" charset="-122"/>
                <a:cs typeface="Calibri" panose="020F0702030404030204" pitchFamily="34" charset="0"/>
              </a:rPr>
              <a:t>fond memories</a:t>
            </a:r>
            <a:r>
              <a:rPr lang="en-US" altLang="zh-CN" sz="2400" dirty="0">
                <a:latin typeface="Calibri" panose="020F0702030404030204" pitchFamily="34" charset="0"/>
                <a:ea typeface="等线" panose="02010600030101010101" pitchFamily="2" charset="-122"/>
                <a:cs typeface="Calibri" panose="020F0702030404030204" pitchFamily="34" charset="0"/>
              </a:rPr>
              <a:t> of late-night dorm-room </a:t>
            </a:r>
            <a:r>
              <a:rPr lang="en-US" altLang="zh-CN" sz="2400" b="1" dirty="0">
                <a:latin typeface="Calibri" panose="020F0702030404030204" pitchFamily="34" charset="0"/>
                <a:ea typeface="等线" panose="02010600030101010101" pitchFamily="2" charset="-122"/>
                <a:cs typeface="Calibri" panose="020F0702030404030204" pitchFamily="34" charset="0"/>
              </a:rPr>
              <a:t>bull sessions</a:t>
            </a:r>
            <a:r>
              <a:rPr lang="en-US" altLang="zh-CN" sz="2400" dirty="0">
                <a:latin typeface="Calibri" panose="020F0702030404030204" pitchFamily="34" charset="0"/>
                <a:ea typeface="等线" panose="02010600030101010101" pitchFamily="2" charset="-122"/>
                <a:cs typeface="Calibri" panose="020F0702030404030204" pitchFamily="34" charset="0"/>
              </a:rPr>
              <a:t> about the meaning of life.</a:t>
            </a:r>
          </a:p>
          <a:p>
            <a:pPr>
              <a:lnSpc>
                <a:spcPct val="114000"/>
              </a:lnSpc>
            </a:pPr>
            <a:endParaRPr lang="en-US" altLang="zh-CN" sz="2400" dirty="0">
              <a:latin typeface="Calibri" panose="020F0702030404030204" pitchFamily="34" charset="0"/>
              <a:ea typeface="等线" panose="02010600030101010101" pitchFamily="2" charset="-122"/>
              <a:cs typeface="Calibri" panose="020F0702030404030204" pitchFamily="34" charset="0"/>
            </a:endParaRPr>
          </a:p>
          <a:p>
            <a:pPr>
              <a:lnSpc>
                <a:spcPct val="114000"/>
              </a:lnSpc>
            </a:pPr>
            <a:r>
              <a:rPr lang="en-US" altLang="zh-CN" sz="2400" dirty="0">
                <a:latin typeface="Calibri" panose="020F0702030404030204" pitchFamily="34" charset="0"/>
                <a:ea typeface="等线" panose="02010600030101010101" pitchFamily="2" charset="-122"/>
                <a:cs typeface="Calibri" panose="020F0702030404030204" pitchFamily="34" charset="0"/>
              </a:rPr>
              <a:t>2. I would have had a hard time </a:t>
            </a:r>
            <a:r>
              <a:rPr lang="en-US" altLang="zh-CN" sz="2400" b="1" dirty="0">
                <a:latin typeface="Calibri" panose="020F0702030404030204" pitchFamily="34" charset="0"/>
                <a:ea typeface="等线" panose="02010600030101010101" pitchFamily="2" charset="-122"/>
                <a:cs typeface="Calibri" panose="020F0702030404030204" pitchFamily="34" charset="0"/>
              </a:rPr>
              <a:t>shrugging off</a:t>
            </a:r>
            <a:r>
              <a:rPr lang="en-US" altLang="zh-CN" sz="2400" dirty="0">
                <a:latin typeface="Calibri" panose="020F0702030404030204" pitchFamily="34" charset="0"/>
                <a:ea typeface="等线" panose="02010600030101010101" pitchFamily="2" charset="-122"/>
                <a:cs typeface="Calibri" panose="020F0702030404030204" pitchFamily="34" charset="0"/>
              </a:rPr>
              <a:t> those ideas after seeing them described in this carefully researched book. </a:t>
            </a:r>
            <a:endParaRPr lang="en-US"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21" name="文本框 20"/>
          <p:cNvSpPr txBox="1"/>
          <p:nvPr/>
        </p:nvSpPr>
        <p:spPr>
          <a:xfrm>
            <a:off x="6975726" y="500707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5" name="文本框 24"/>
          <p:cNvSpPr txBox="1"/>
          <p:nvPr/>
        </p:nvSpPr>
        <p:spPr>
          <a:xfrm>
            <a:off x="868552" y="3940933"/>
            <a:ext cx="10425435" cy="430887"/>
          </a:xfrm>
          <a:prstGeom prst="rect">
            <a:avLst/>
          </a:prstGeom>
          <a:noFill/>
        </p:spPr>
        <p:txBody>
          <a:bodyPr wrap="square" rtlCol="0">
            <a:spAutoFit/>
          </a:bodyPr>
          <a:lstStyle/>
          <a:p>
            <a:r>
              <a:rPr lang="zh-CN" sz="2200" dirty="0">
                <a:solidFill>
                  <a:srgbClr val="C00000"/>
                </a:solidFill>
                <a:effectLst/>
                <a:latin typeface="微软雅黑" panose="020B0503020204020204" pitchFamily="34" charset="-122"/>
                <a:ea typeface="微软雅黑" panose="020B0503020204020204" pitchFamily="34" charset="-122"/>
              </a:rPr>
              <a:t>我认识的大学教师中，几乎每位都有在宿舍里与舍友深夜</a:t>
            </a:r>
            <a:r>
              <a:rPr lang="zh-CN" sz="2200" u="sng" dirty="0">
                <a:solidFill>
                  <a:srgbClr val="C00000"/>
                </a:solidFill>
                <a:effectLst/>
                <a:latin typeface="微软雅黑" panose="020B0503020204020204" pitchFamily="34" charset="-122"/>
                <a:ea typeface="微软雅黑" panose="020B0503020204020204" pitchFamily="34" charset="-122"/>
              </a:rPr>
              <a:t>畅谈</a:t>
            </a:r>
            <a:r>
              <a:rPr lang="zh-CN" sz="2200" dirty="0">
                <a:solidFill>
                  <a:srgbClr val="C00000"/>
                </a:solidFill>
                <a:effectLst/>
                <a:latin typeface="微软雅黑" panose="020B0503020204020204" pitchFamily="34" charset="-122"/>
                <a:ea typeface="微软雅黑" panose="020B0503020204020204" pitchFamily="34" charset="-122"/>
              </a:rPr>
              <a:t>人生意义的</a:t>
            </a:r>
            <a:r>
              <a:rPr lang="zh-CN" sz="2200" u="sng" dirty="0">
                <a:solidFill>
                  <a:srgbClr val="C00000"/>
                </a:solidFill>
                <a:effectLst/>
                <a:latin typeface="微软雅黑" panose="020B0503020204020204" pitchFamily="34" charset="-122"/>
                <a:ea typeface="微软雅黑" panose="020B0503020204020204" pitchFamily="34" charset="-122"/>
              </a:rPr>
              <a:t>美好回忆</a:t>
            </a:r>
            <a:r>
              <a:rPr lang="zh-CN" altLang="en-US" sz="2200" dirty="0">
                <a:solidFill>
                  <a:srgbClr val="C00000"/>
                </a:solidFill>
                <a:latin typeface="微软雅黑" panose="020B0503020204020204" pitchFamily="34" charset="-122"/>
                <a:ea typeface="微软雅黑" panose="020B0503020204020204" pitchFamily="34" charset="-122"/>
              </a:rPr>
              <a:t>。</a:t>
            </a:r>
            <a:endParaRPr lang="zh-CN" altLang="en-US" sz="2200" dirty="0">
              <a:solidFill>
                <a:srgbClr val="C00000"/>
              </a:solidFill>
              <a:effectLst/>
              <a:latin typeface="微软雅黑" panose="020B0503020204020204" pitchFamily="34" charset="-122"/>
              <a:ea typeface="微软雅黑" panose="020B0503020204020204" pitchFamily="34" charset="-122"/>
            </a:endParaRPr>
          </a:p>
        </p:txBody>
      </p:sp>
      <p:sp>
        <p:nvSpPr>
          <p:cNvPr id="26" name="文本框 25"/>
          <p:cNvSpPr txBox="1"/>
          <p:nvPr/>
        </p:nvSpPr>
        <p:spPr>
          <a:xfrm>
            <a:off x="868552" y="5214951"/>
            <a:ext cx="8787135" cy="430887"/>
          </a:xfrm>
          <a:prstGeom prst="rect">
            <a:avLst/>
          </a:prstGeom>
          <a:noFill/>
        </p:spPr>
        <p:txBody>
          <a:bodyPr wrap="square" rtlCol="0">
            <a:spAutoFit/>
          </a:bodyPr>
          <a:lstStyle/>
          <a:p>
            <a:r>
              <a:rPr lang="zh-CN" altLang="en-US" sz="2200" dirty="0">
                <a:solidFill>
                  <a:srgbClr val="C00000"/>
                </a:solidFill>
                <a:effectLst/>
                <a:latin typeface="微软雅黑" panose="020B0503020204020204" pitchFamily="34" charset="-122"/>
                <a:ea typeface="微软雅黑" panose="020B0503020204020204" pitchFamily="34" charset="-122"/>
              </a:rPr>
              <a:t>在这本条分缕析的书中读到这些想法后，我原本很难对它们</a:t>
            </a:r>
            <a:r>
              <a:rPr lang="zh-CN" altLang="en-US" sz="2200" u="sng" dirty="0">
                <a:solidFill>
                  <a:srgbClr val="C00000"/>
                </a:solidFill>
                <a:effectLst/>
                <a:latin typeface="微软雅黑" panose="020B0503020204020204" pitchFamily="34" charset="-122"/>
                <a:ea typeface="微软雅黑" panose="020B0503020204020204" pitchFamily="34" charset="-122"/>
              </a:rPr>
              <a:t>表示不屑</a:t>
            </a:r>
            <a:r>
              <a:rPr lang="zh-CN" altLang="en-US" sz="2200" dirty="0">
                <a:solidFill>
                  <a:srgbClr val="C00000"/>
                </a:solidFill>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02063721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76229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825625"/>
            <a:ext cx="10840085" cy="3881447"/>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nSpc>
                <a:spcPct val="114000"/>
              </a:lnSpc>
            </a:pPr>
            <a:r>
              <a:rPr lang="en-US" altLang="zh-CN" sz="2400" dirty="0">
                <a:latin typeface="Calibri" panose="020F0702030404030204" pitchFamily="34" charset="0"/>
                <a:ea typeface="等线" panose="02010600030101010101" pitchFamily="2" charset="-122"/>
                <a:cs typeface="Calibri" panose="020F0702030404030204" pitchFamily="34" charset="0"/>
              </a:rPr>
              <a:t>3. Sometimes simply </a:t>
            </a:r>
            <a:r>
              <a:rPr lang="en-US" altLang="zh-CN" sz="2400" b="1" dirty="0">
                <a:latin typeface="Calibri" panose="020F0702030404030204" pitchFamily="34" charset="0"/>
                <a:ea typeface="等线" panose="02010600030101010101" pitchFamily="2" charset="-122"/>
                <a:cs typeface="Calibri" panose="020F0702030404030204" pitchFamily="34" charset="0"/>
              </a:rPr>
              <a:t>the accidental product</a:t>
            </a:r>
            <a:r>
              <a:rPr lang="en-US" altLang="zh-CN" sz="2400" dirty="0">
                <a:latin typeface="Calibri" panose="020F0702030404030204" pitchFamily="34" charset="0"/>
                <a:ea typeface="等线" panose="02010600030101010101" pitchFamily="2" charset="-122"/>
                <a:cs typeface="Calibri" panose="020F0702030404030204" pitchFamily="34" charset="0"/>
              </a:rPr>
              <a:t> of everyone coming home from libraries and study lounges at the same time, those sessions constitute </a:t>
            </a:r>
            <a:r>
              <a:rPr lang="en-US" altLang="zh-CN" sz="2400" b="1" dirty="0">
                <a:latin typeface="Calibri" panose="020F0702030404030204" pitchFamily="34" charset="0"/>
                <a:ea typeface="等线" panose="02010600030101010101" pitchFamily="2" charset="-122"/>
                <a:cs typeface="Calibri" panose="020F0702030404030204" pitchFamily="34" charset="0"/>
              </a:rPr>
              <a:t>a</a:t>
            </a:r>
            <a:r>
              <a:rPr lang="en-US" altLang="zh-CN" sz="2400" dirty="0">
                <a:latin typeface="Calibri" panose="020F0702030404030204" pitchFamily="34" charset="0"/>
                <a:ea typeface="等线" panose="02010600030101010101" pitchFamily="2" charset="-122"/>
                <a:cs typeface="Calibri" panose="020F0702030404030204" pitchFamily="34" charset="0"/>
              </a:rPr>
              <a:t> </a:t>
            </a:r>
            <a:r>
              <a:rPr lang="en-US" altLang="zh-CN" sz="2400" b="1" dirty="0">
                <a:latin typeface="Calibri" panose="020F0702030404030204" pitchFamily="34" charset="0"/>
                <a:ea typeface="等线" panose="02010600030101010101" pitchFamily="2" charset="-122"/>
                <a:cs typeface="Calibri" panose="020F0702030404030204" pitchFamily="34" charset="0"/>
              </a:rPr>
              <a:t>conversational ideal</a:t>
            </a:r>
            <a:r>
              <a:rPr lang="en-US" altLang="zh-CN" sz="2400" dirty="0">
                <a:latin typeface="Calibri" panose="020F0702030404030204" pitchFamily="34" charset="0"/>
                <a:ea typeface="等线" panose="02010600030101010101" pitchFamily="2" charset="-122"/>
                <a:cs typeface="Calibri" panose="020F0702030404030204" pitchFamily="34" charset="0"/>
              </a:rPr>
              <a:t> that becomes harder and harder to replicate in our adult lives.</a:t>
            </a:r>
          </a:p>
          <a:p>
            <a:pPr>
              <a:lnSpc>
                <a:spcPct val="114000"/>
              </a:lnSpc>
            </a:pPr>
            <a:endParaRPr lang="en-US" altLang="zh-CN" sz="2400" dirty="0">
              <a:latin typeface="Calibri" panose="020F0702030404030204" pitchFamily="34" charset="0"/>
              <a:ea typeface="等线" panose="02010600030101010101" pitchFamily="2" charset="-122"/>
              <a:cs typeface="Calibri" panose="020F0702030404030204" pitchFamily="34" charset="0"/>
            </a:endParaRPr>
          </a:p>
          <a:p>
            <a:pPr>
              <a:lnSpc>
                <a:spcPct val="114000"/>
              </a:lnSpc>
            </a:pPr>
            <a:endParaRPr lang="en-US" altLang="zh-CN" sz="2400" dirty="0">
              <a:latin typeface="Calibri" panose="020F0702030404030204" pitchFamily="34" charset="0"/>
              <a:ea typeface="等线" panose="02010600030101010101" pitchFamily="2" charset="-122"/>
              <a:cs typeface="Calibri" panose="020F0702030404030204" pitchFamily="34" charset="0"/>
            </a:endParaRPr>
          </a:p>
          <a:p>
            <a:pPr>
              <a:lnSpc>
                <a:spcPct val="114000"/>
              </a:lnSpc>
            </a:pPr>
            <a:r>
              <a:rPr lang="en-US" altLang="zh-CN" sz="2400" dirty="0">
                <a:latin typeface="Calibri" panose="020F0702030404030204" pitchFamily="34" charset="0"/>
                <a:cs typeface="Calibri" panose="020F0702030404030204" pitchFamily="34" charset="0"/>
              </a:rPr>
              <a:t>4. I have stopped </a:t>
            </a:r>
            <a:r>
              <a:rPr lang="en-US" altLang="zh-CN" sz="2400" b="1" dirty="0">
                <a:latin typeface="Calibri" panose="020F0702030404030204" pitchFamily="34" charset="0"/>
                <a:cs typeface="Calibri" panose="020F0702030404030204" pitchFamily="34" charset="0"/>
              </a:rPr>
              <a:t>joining the chorus</a:t>
            </a:r>
            <a:r>
              <a:rPr lang="en-US" altLang="zh-CN" sz="2400" dirty="0">
                <a:latin typeface="Calibri" panose="020F0702030404030204" pitchFamily="34" charset="0"/>
                <a:cs typeface="Calibri" panose="020F0702030404030204" pitchFamily="34" charset="0"/>
              </a:rPr>
              <a:t> of complaint about “</a:t>
            </a:r>
            <a:r>
              <a:rPr lang="en-US" altLang="zh-CN" sz="2400" b="1" dirty="0">
                <a:latin typeface="Calibri" panose="020F0702030404030204" pitchFamily="34" charset="0"/>
                <a:cs typeface="Calibri" panose="020F0702030404030204" pitchFamily="34" charset="0"/>
              </a:rPr>
              <a:t>kids these days</a:t>
            </a:r>
            <a:r>
              <a:rPr lang="en-US" altLang="zh-CN" sz="2400" dirty="0">
                <a:latin typeface="Calibri" panose="020F0702030404030204" pitchFamily="34" charset="0"/>
                <a:cs typeface="Calibri" panose="020F0702030404030204" pitchFamily="34" charset="0"/>
              </a:rPr>
              <a:t>”.</a:t>
            </a:r>
          </a:p>
        </p:txBody>
      </p:sp>
      <p:sp>
        <p:nvSpPr>
          <p:cNvPr id="21" name="文本框 20"/>
          <p:cNvSpPr txBox="1"/>
          <p:nvPr/>
        </p:nvSpPr>
        <p:spPr>
          <a:xfrm>
            <a:off x="6975726" y="500707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7" name="文本框 26"/>
          <p:cNvSpPr txBox="1"/>
          <p:nvPr/>
        </p:nvSpPr>
        <p:spPr>
          <a:xfrm>
            <a:off x="848889" y="4395230"/>
            <a:ext cx="10622489" cy="769441"/>
          </a:xfrm>
          <a:prstGeom prst="rect">
            <a:avLst/>
          </a:prstGeom>
          <a:noFill/>
        </p:spPr>
        <p:txBody>
          <a:bodyPr wrap="square" rtlCol="0">
            <a:spAutoFit/>
          </a:bodyPr>
          <a:lstStyle/>
          <a:p>
            <a:pPr lvl="0"/>
            <a:r>
              <a:rPr lang="zh-CN" sz="2200" dirty="0">
                <a:solidFill>
                  <a:srgbClr val="C00000"/>
                </a:solidFill>
                <a:latin typeface="微软雅黑" panose="020B0503020204020204" pitchFamily="34" charset="-122"/>
                <a:ea typeface="微软雅黑" panose="020B0503020204020204" pitchFamily="34" charset="-122"/>
              </a:rPr>
              <a:t>有时，所有人同时从图书馆和自习室返回宿舍的时候，大家</a:t>
            </a:r>
            <a:r>
              <a:rPr lang="zh-CN" sz="2200" u="sng" dirty="0">
                <a:solidFill>
                  <a:srgbClr val="C00000"/>
                </a:solidFill>
                <a:latin typeface="微软雅黑" panose="020B0503020204020204" pitchFamily="34" charset="-122"/>
                <a:ea typeface="微软雅黑" panose="020B0503020204020204" pitchFamily="34" charset="-122"/>
              </a:rPr>
              <a:t>不经意间就开始了夜谈</a:t>
            </a:r>
            <a:r>
              <a:rPr lang="zh-CN" sz="2200" dirty="0">
                <a:solidFill>
                  <a:srgbClr val="C00000"/>
                </a:solidFill>
                <a:latin typeface="微软雅黑" panose="020B0503020204020204" pitchFamily="34" charset="-122"/>
                <a:ea typeface="微软雅黑" panose="020B0503020204020204" pitchFamily="34" charset="-122"/>
              </a:rPr>
              <a:t>。如今，这些宿舍夜话却成了</a:t>
            </a:r>
            <a:r>
              <a:rPr lang="zh-CN" sz="2200" u="sng" dirty="0">
                <a:solidFill>
                  <a:srgbClr val="C00000"/>
                </a:solidFill>
                <a:latin typeface="微软雅黑" panose="020B0503020204020204" pitchFamily="34" charset="-122"/>
                <a:ea typeface="微软雅黑" panose="020B0503020204020204" pitchFamily="34" charset="-122"/>
              </a:rPr>
              <a:t>完美的会话典范</a:t>
            </a:r>
            <a:r>
              <a:rPr lang="zh-CN" sz="2200" dirty="0">
                <a:solidFill>
                  <a:srgbClr val="C00000"/>
                </a:solidFill>
                <a:latin typeface="微软雅黑" panose="020B0503020204020204" pitchFamily="34" charset="-122"/>
                <a:ea typeface="微软雅黑" panose="020B0503020204020204" pitchFamily="34" charset="-122"/>
              </a:rPr>
              <a:t>，愈来愈难以在我们成人生活中再现。</a:t>
            </a:r>
          </a:p>
        </p:txBody>
      </p:sp>
      <p:sp>
        <p:nvSpPr>
          <p:cNvPr id="28" name="文本框 27"/>
          <p:cNvSpPr txBox="1"/>
          <p:nvPr/>
        </p:nvSpPr>
        <p:spPr>
          <a:xfrm>
            <a:off x="865719" y="5641325"/>
            <a:ext cx="7557659" cy="430887"/>
          </a:xfrm>
          <a:prstGeom prst="rect">
            <a:avLst/>
          </a:prstGeom>
          <a:noFill/>
        </p:spPr>
        <p:txBody>
          <a:bodyPr wrap="square" rtlCol="0">
            <a:spAutoFit/>
          </a:bodyPr>
          <a:lstStyle/>
          <a:p>
            <a:r>
              <a:rPr lang="zh-CN" altLang="zh-CN" sz="2200" dirty="0">
                <a:solidFill>
                  <a:srgbClr val="C00000"/>
                </a:solidFill>
                <a:effectLst/>
                <a:latin typeface="微软雅黑" panose="020B0503020204020204" pitchFamily="34" charset="-122"/>
                <a:ea typeface="微软雅黑" panose="020B0503020204020204" pitchFamily="34" charset="-122"/>
                <a:cs typeface="+mn-ea"/>
              </a:rPr>
              <a:t>我已经</a:t>
            </a:r>
            <a:r>
              <a:rPr lang="zh-CN" altLang="en-US" sz="2200" dirty="0">
                <a:solidFill>
                  <a:srgbClr val="C00000"/>
                </a:solidFill>
                <a:latin typeface="微软雅黑" panose="020B0503020204020204" pitchFamily="34" charset="-122"/>
                <a:ea typeface="微软雅黑" panose="020B0503020204020204" pitchFamily="34" charset="-122"/>
                <a:cs typeface="+mn-ea"/>
              </a:rPr>
              <a:t>不再</a:t>
            </a:r>
            <a:r>
              <a:rPr lang="zh-CN" altLang="zh-CN" sz="2200" u="sng" dirty="0">
                <a:solidFill>
                  <a:srgbClr val="C00000"/>
                </a:solidFill>
                <a:effectLst/>
                <a:latin typeface="微软雅黑" panose="020B0503020204020204" pitchFamily="34" charset="-122"/>
                <a:ea typeface="微软雅黑" panose="020B0503020204020204" pitchFamily="34" charset="-122"/>
                <a:cs typeface="+mn-ea"/>
              </a:rPr>
              <a:t>跟着别人</a:t>
            </a:r>
            <a:r>
              <a:rPr lang="zh-CN" altLang="zh-CN" sz="2200" dirty="0">
                <a:solidFill>
                  <a:srgbClr val="C00000"/>
                </a:solidFill>
                <a:effectLst/>
                <a:latin typeface="微软雅黑" panose="020B0503020204020204" pitchFamily="34" charset="-122"/>
                <a:ea typeface="微软雅黑" panose="020B0503020204020204" pitchFamily="34" charset="-122"/>
                <a:cs typeface="+mn-ea"/>
              </a:rPr>
              <a:t>一同抱怨“</a:t>
            </a:r>
            <a:r>
              <a:rPr lang="zh-CN" altLang="zh-CN" sz="2200" u="sng" dirty="0">
                <a:solidFill>
                  <a:srgbClr val="C00000"/>
                </a:solidFill>
                <a:effectLst/>
                <a:latin typeface="微软雅黑" panose="020B0503020204020204" pitchFamily="34" charset="-122"/>
                <a:ea typeface="微软雅黑" panose="020B0503020204020204" pitchFamily="34" charset="-122"/>
                <a:cs typeface="+mn-ea"/>
              </a:rPr>
              <a:t>如今的孩子不比从前</a:t>
            </a:r>
            <a:r>
              <a:rPr lang="zh-CN" altLang="zh-CN" sz="2200" dirty="0">
                <a:solidFill>
                  <a:srgbClr val="C00000"/>
                </a:solidFill>
                <a:effectLst/>
                <a:latin typeface="微软雅黑" panose="020B0503020204020204" pitchFamily="34" charset="-122"/>
                <a:ea typeface="微软雅黑" panose="020B0503020204020204" pitchFamily="34" charset="-122"/>
                <a:cs typeface="+mn-ea"/>
              </a:rPr>
              <a:t>”了。	</a:t>
            </a:r>
          </a:p>
        </p:txBody>
      </p:sp>
    </p:spTree>
    <p:extLst>
      <p:ext uri="{BB962C8B-B14F-4D97-AF65-F5344CB8AC3E}">
        <p14:creationId xmlns:p14="http://schemas.microsoft.com/office/powerpoint/2010/main" val="112396488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36055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About the Texts</a:t>
            </a:r>
          </a:p>
        </p:txBody>
      </p:sp>
      <p:sp>
        <p:nvSpPr>
          <p:cNvPr id="14" name="文本框 13"/>
          <p:cNvSpPr txBox="1"/>
          <p:nvPr/>
        </p:nvSpPr>
        <p:spPr>
          <a:xfrm>
            <a:off x="736600" y="1643380"/>
            <a:ext cx="10758170" cy="3911135"/>
          </a:xfrm>
          <a:prstGeom prst="rect">
            <a:avLst/>
          </a:prstGeom>
          <a:noFill/>
        </p:spPr>
        <p:txBody>
          <a:bodyPr wrap="square" rtlCol="0">
            <a:spAutoFit/>
          </a:bodyPr>
          <a:lstStyle/>
          <a:p>
            <a:pPr indent="0" algn="just">
              <a:lnSpc>
                <a:spcPct val="150000"/>
              </a:lnSpc>
              <a:buFont typeface="Arial" panose="020B0604020202090204" pitchFamily="34" charset="0"/>
              <a:buNone/>
            </a:pPr>
            <a:r>
              <a:rPr lang="en-US" altLang="zh-CN" sz="2400" kern="100" dirty="0">
                <a:latin typeface="Calibri" panose="020F0702030404030204" pitchFamily="34" charset="0"/>
                <a:cs typeface="Calibri" panose="020F0702030404030204" pitchFamily="34" charset="0"/>
                <a:sym typeface="+mn-ea"/>
              </a:rPr>
              <a:t>Reading A shows the importance of fostering an intellectually stimulating environment in college from the perspective of a professor, while Reading B argues for the equal importance of students' engagement in extra-curricular activities</a:t>
            </a:r>
            <a:r>
              <a:rPr lang="en-US" altLang="zh-CN" sz="2400" kern="100" dirty="0">
                <a:latin typeface="Calibri" panose="020F0702030404030204" pitchFamily="34" charset="0"/>
                <a:cs typeface="Calibri" panose="020F0702030404030204" pitchFamily="34" charset="0"/>
              </a:rPr>
              <a:t>. </a:t>
            </a:r>
          </a:p>
          <a:p>
            <a:pPr indent="0" algn="just">
              <a:lnSpc>
                <a:spcPct val="150000"/>
              </a:lnSpc>
              <a:buFont typeface="Arial" panose="020B0604020202090204" pitchFamily="34" charset="0"/>
              <a:buNone/>
            </a:pPr>
            <a:r>
              <a:rPr lang="en-US" altLang="zh-CN" sz="2400" kern="100" dirty="0">
                <a:latin typeface="Calibri" panose="020F0702030404030204" pitchFamily="34" charset="0"/>
                <a:cs typeface="Calibri" panose="020F0702030404030204" pitchFamily="34" charset="0"/>
                <a:sym typeface="+mn-ea"/>
              </a:rPr>
              <a:t>Both of the texts provide us with an insight into:</a:t>
            </a:r>
          </a:p>
          <a:p>
            <a:pPr marL="342900" indent="-342900" algn="just">
              <a:lnSpc>
                <a:spcPct val="150000"/>
              </a:lnSpc>
              <a:buFont typeface="Arial" panose="020B0604020202090204" pitchFamily="34" charset="0"/>
              <a:buChar char="•"/>
            </a:pPr>
            <a:r>
              <a:rPr lang="en-US" altLang="zh-CN" sz="2400" kern="100" dirty="0">
                <a:latin typeface="Calibri" panose="020F0702030404030204" pitchFamily="34" charset="0"/>
                <a:cs typeface="Calibri" panose="020F0702030404030204" pitchFamily="34" charset="0"/>
                <a:sym typeface="+mn-ea"/>
              </a:rPr>
              <a:t>what kind of campus culture is beneficial for students’ development and teachers’ self-fulfillment, </a:t>
            </a:r>
          </a:p>
          <a:p>
            <a:pPr marL="342900" indent="-342900" algn="just">
              <a:lnSpc>
                <a:spcPct val="150000"/>
              </a:lnSpc>
              <a:buFont typeface="Arial" panose="020B0604020202090204" pitchFamily="34" charset="0"/>
              <a:buChar char="•"/>
            </a:pPr>
            <a:r>
              <a:rPr lang="en-US" altLang="zh-CN" sz="2400" kern="100" dirty="0">
                <a:latin typeface="Calibri" panose="020F0702030404030204" pitchFamily="34" charset="0"/>
                <a:cs typeface="Calibri" panose="020F0702030404030204" pitchFamily="34" charset="0"/>
                <a:sym typeface="+mn-ea"/>
              </a:rPr>
              <a:t>and how we should work together to build it up or adjust to its changes. </a:t>
            </a:r>
            <a:endParaRPr lang="zh-CN" altLang="en-US" sz="2400" dirty="0">
              <a:latin typeface="Times New Roman" panose="02020703060505090304" pitchFamily="18" charset="0"/>
            </a:endParaRP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3" name="动作按钮: 转到主页 8">
            <a:hlinkClick r:id="rId4" action="ppaction://hlinksldjump" highlightClick="1"/>
          </p:cNvPr>
          <p:cNvSpPr/>
          <p:nvPr/>
        </p:nvSpPr>
        <p:spPr>
          <a:xfrm>
            <a:off x="10918381" y="5693714"/>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76229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825625"/>
            <a:ext cx="10840085" cy="3460434"/>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gn="just">
              <a:lnSpc>
                <a:spcPct val="114000"/>
              </a:lnSpc>
            </a:pPr>
            <a:r>
              <a:rPr lang="en-US" altLang="zh-CN" sz="2400" dirty="0">
                <a:latin typeface="Calibri" panose="020F0702030404030204" pitchFamily="34" charset="0"/>
                <a:cs typeface="Calibri" panose="020F0702030404030204" pitchFamily="34" charset="0"/>
              </a:rPr>
              <a:t>5. The book has </a:t>
            </a:r>
            <a:r>
              <a:rPr lang="en-US" altLang="zh-CN" sz="2400" b="1" dirty="0">
                <a:latin typeface="Calibri" panose="020F0702030404030204" pitchFamily="34" charset="0"/>
                <a:cs typeface="Calibri" panose="020F0702030404030204" pitchFamily="34" charset="0"/>
              </a:rPr>
              <a:t>left me convinced</a:t>
            </a:r>
            <a:r>
              <a:rPr lang="en-US" altLang="zh-CN" sz="2400" dirty="0">
                <a:latin typeface="Calibri" panose="020F0702030404030204" pitchFamily="34" charset="0"/>
                <a:cs typeface="Calibri" panose="020F0702030404030204" pitchFamily="34" charset="0"/>
              </a:rPr>
              <a:t> that I'm </a:t>
            </a:r>
            <a:r>
              <a:rPr lang="en-US" altLang="zh-CN" sz="2400" b="1" dirty="0">
                <a:latin typeface="Calibri" panose="020F0702030404030204" pitchFamily="34" charset="0"/>
                <a:cs typeface="Calibri" panose="020F0702030404030204" pitchFamily="34" charset="0"/>
              </a:rPr>
              <a:t>living with</a:t>
            </a:r>
            <a:r>
              <a:rPr lang="en-US" altLang="zh-CN" sz="2400" dirty="0">
                <a:latin typeface="Calibri" panose="020F0702030404030204" pitchFamily="34" charset="0"/>
                <a:cs typeface="Calibri" panose="020F0702030404030204" pitchFamily="34" charset="0"/>
              </a:rPr>
              <a:t> an outdated picture of late-night life in the dorms.</a:t>
            </a:r>
          </a:p>
          <a:p>
            <a:pPr algn="just">
              <a:lnSpc>
                <a:spcPct val="114000"/>
              </a:lnSpc>
            </a:pPr>
            <a:endParaRPr lang="en-US" altLang="zh-CN" sz="2400" dirty="0">
              <a:latin typeface="Calibri" panose="020F0702030404030204" pitchFamily="34" charset="0"/>
              <a:cs typeface="Calibri" panose="020F0702030404030204" pitchFamily="34" charset="0"/>
            </a:endParaRPr>
          </a:p>
          <a:p>
            <a:pPr algn="just">
              <a:lnSpc>
                <a:spcPct val="114000"/>
              </a:lnSpc>
            </a:pPr>
            <a:r>
              <a:rPr lang="en-US" altLang="zh-CN" sz="2400" dirty="0">
                <a:latin typeface="Calibri" panose="020F0702030404030204" pitchFamily="34" charset="0"/>
                <a:cs typeface="Calibri" panose="020F0702030404030204" pitchFamily="34" charset="0"/>
              </a:rPr>
              <a:t>6. It has ended </a:t>
            </a:r>
            <a:r>
              <a:rPr lang="en-US" altLang="zh-CN" sz="2400" b="1" dirty="0">
                <a:latin typeface="Calibri" panose="020F0702030404030204" pitchFamily="34" charset="0"/>
                <a:cs typeface="Calibri" panose="020F0702030404030204" pitchFamily="34" charset="0"/>
              </a:rPr>
              <a:t>my tendency to get upset</a:t>
            </a:r>
            <a:r>
              <a:rPr lang="en-US" altLang="zh-CN" sz="2400" dirty="0">
                <a:latin typeface="Calibri" panose="020F0702030404030204" pitchFamily="34" charset="0"/>
                <a:cs typeface="Calibri" panose="020F0702030404030204" pitchFamily="34" charset="0"/>
              </a:rPr>
              <a:t> when students didn't seem to be </a:t>
            </a:r>
            <a:r>
              <a:rPr lang="en-US" altLang="zh-CN" sz="2400" b="1" dirty="0">
                <a:latin typeface="Calibri" panose="020F0702030404030204" pitchFamily="34" charset="0"/>
                <a:cs typeface="Calibri" panose="020F0702030404030204" pitchFamily="34" charset="0"/>
              </a:rPr>
              <a:t>focusing as much attention on</a:t>
            </a:r>
            <a:r>
              <a:rPr lang="en-US" altLang="zh-CN" sz="2400" dirty="0">
                <a:latin typeface="Calibri" panose="020F0702030404030204" pitchFamily="34" charset="0"/>
                <a:cs typeface="Calibri" panose="020F0702030404030204" pitchFamily="34" charset="0"/>
              </a:rPr>
              <a:t> their coursework </a:t>
            </a:r>
            <a:r>
              <a:rPr lang="en-US" altLang="zh-CN" sz="2400" b="1" dirty="0">
                <a:latin typeface="Calibri" panose="020F0702030404030204" pitchFamily="34" charset="0"/>
                <a:cs typeface="Calibri" panose="020F0702030404030204" pitchFamily="34" charset="0"/>
              </a:rPr>
              <a:t>as</a:t>
            </a:r>
            <a:r>
              <a:rPr lang="en-US" altLang="zh-CN" sz="2400" dirty="0">
                <a:latin typeface="Calibri" panose="020F0702030404030204" pitchFamily="34" charset="0"/>
                <a:cs typeface="Calibri" panose="020F0702030404030204" pitchFamily="34" charset="0"/>
              </a:rPr>
              <a:t> I thought appropriate.</a:t>
            </a:r>
          </a:p>
        </p:txBody>
      </p:sp>
      <p:sp>
        <p:nvSpPr>
          <p:cNvPr id="21" name="文本框 20"/>
          <p:cNvSpPr txBox="1"/>
          <p:nvPr/>
        </p:nvSpPr>
        <p:spPr>
          <a:xfrm>
            <a:off x="6975726" y="500707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7" name="文本框 26"/>
          <p:cNvSpPr txBox="1"/>
          <p:nvPr/>
        </p:nvSpPr>
        <p:spPr>
          <a:xfrm>
            <a:off x="867386" y="3915667"/>
            <a:ext cx="11489107" cy="430887"/>
          </a:xfrm>
          <a:prstGeom prst="rect">
            <a:avLst/>
          </a:prstGeom>
          <a:noFill/>
        </p:spPr>
        <p:txBody>
          <a:bodyPr wrap="square" rtlCol="0">
            <a:spAutoFit/>
          </a:bodyPr>
          <a:lstStyle/>
          <a:p>
            <a:r>
              <a:rPr lang="zh-CN" altLang="en-US" sz="2200" dirty="0">
                <a:solidFill>
                  <a:srgbClr val="C00000"/>
                </a:solidFill>
                <a:latin typeface="微软雅黑" panose="020B0503020204020204" pitchFamily="34" charset="-122"/>
                <a:ea typeface="微软雅黑" panose="020B0503020204020204" pitchFamily="34" charset="-122"/>
              </a:rPr>
              <a:t>这本书</a:t>
            </a:r>
            <a:r>
              <a:rPr lang="zh-CN" altLang="en-US" sz="2200" u="sng" dirty="0">
                <a:solidFill>
                  <a:srgbClr val="C00000"/>
                </a:solidFill>
                <a:latin typeface="微软雅黑" panose="020B0503020204020204" pitchFamily="34" charset="-122"/>
                <a:ea typeface="微软雅黑" panose="020B0503020204020204" pitchFamily="34" charset="-122"/>
              </a:rPr>
              <a:t>让我确信</a:t>
            </a:r>
            <a:r>
              <a:rPr lang="zh-CN" altLang="en-US" sz="2200" dirty="0">
                <a:solidFill>
                  <a:srgbClr val="C00000"/>
                </a:solidFill>
                <a:latin typeface="微软雅黑" panose="020B0503020204020204" pitchFamily="34" charset="-122"/>
                <a:ea typeface="微软雅黑" panose="020B0503020204020204" pitchFamily="34" charset="-122"/>
              </a:rPr>
              <a:t>，那种深夜长谈的宿舍生活已经过时，而我却还对此</a:t>
            </a:r>
            <a:r>
              <a:rPr lang="zh-CN" altLang="en-US" sz="2200" u="sng" dirty="0">
                <a:solidFill>
                  <a:srgbClr val="C00000"/>
                </a:solidFill>
                <a:latin typeface="微软雅黑" panose="020B0503020204020204" pitchFamily="34" charset="-122"/>
                <a:ea typeface="微软雅黑" panose="020B0503020204020204" pitchFamily="34" charset="-122"/>
              </a:rPr>
              <a:t>无法释怀</a:t>
            </a:r>
            <a:r>
              <a:rPr lang="zh-CN" altLang="en-US" sz="2200" dirty="0">
                <a:solidFill>
                  <a:srgbClr val="C00000"/>
                </a:solidFill>
                <a:latin typeface="微软雅黑" panose="020B0503020204020204" pitchFamily="34" charset="-122"/>
                <a:ea typeface="微软雅黑" panose="020B0503020204020204" pitchFamily="34" charset="-122"/>
              </a:rPr>
              <a:t>。</a:t>
            </a:r>
          </a:p>
        </p:txBody>
      </p:sp>
      <p:sp>
        <p:nvSpPr>
          <p:cNvPr id="28" name="文本框 27"/>
          <p:cNvSpPr txBox="1"/>
          <p:nvPr/>
        </p:nvSpPr>
        <p:spPr>
          <a:xfrm>
            <a:off x="867386" y="5236021"/>
            <a:ext cx="10618832" cy="769441"/>
          </a:xfrm>
          <a:prstGeom prst="rect">
            <a:avLst/>
          </a:prstGeom>
          <a:noFill/>
        </p:spPr>
        <p:txBody>
          <a:bodyPr wrap="square" rtlCol="0">
            <a:spAutoFit/>
          </a:bodyPr>
          <a:lstStyle/>
          <a:p>
            <a:pPr lvl="0"/>
            <a:r>
              <a:rPr lang="zh-CN" altLang="en-US" sz="2200" dirty="0">
                <a:solidFill>
                  <a:srgbClr val="C00000"/>
                </a:solidFill>
                <a:latin typeface="微软雅黑" panose="020B0503020204020204" pitchFamily="34" charset="-122"/>
                <a:ea typeface="微软雅黑" panose="020B0503020204020204" pitchFamily="34" charset="-122"/>
              </a:rPr>
              <a:t>即便学生们对课程作业</a:t>
            </a:r>
            <a:r>
              <a:rPr lang="zh-CN" altLang="en-US" sz="2200" u="sng" dirty="0">
                <a:solidFill>
                  <a:srgbClr val="C00000"/>
                </a:solidFill>
                <a:latin typeface="微软雅黑" panose="020B0503020204020204" pitchFamily="34" charset="-122"/>
                <a:ea typeface="微软雅黑" panose="020B0503020204020204" pitchFamily="34" charset="-122"/>
              </a:rPr>
              <a:t>投入的注意力</a:t>
            </a:r>
            <a:r>
              <a:rPr lang="zh-CN" altLang="en-US" sz="2200" dirty="0">
                <a:solidFill>
                  <a:srgbClr val="C00000"/>
                </a:solidFill>
                <a:latin typeface="微软雅黑" panose="020B0503020204020204" pitchFamily="34" charset="-122"/>
                <a:ea typeface="微软雅黑" panose="020B0503020204020204" pitchFamily="34" charset="-122"/>
              </a:rPr>
              <a:t>似乎没有</a:t>
            </a:r>
            <a:r>
              <a:rPr lang="zh-CN" altLang="en-US" sz="2200" u="sng" dirty="0">
                <a:solidFill>
                  <a:srgbClr val="C00000"/>
                </a:solidFill>
                <a:latin typeface="微软雅黑" panose="020B0503020204020204" pitchFamily="34" charset="-122"/>
                <a:ea typeface="微软雅黑" panose="020B0503020204020204" pitchFamily="34" charset="-122"/>
              </a:rPr>
              <a:t>达到</a:t>
            </a:r>
            <a:r>
              <a:rPr lang="zh-CN" altLang="en-US" sz="2200" dirty="0">
                <a:solidFill>
                  <a:srgbClr val="C00000"/>
                </a:solidFill>
                <a:latin typeface="微软雅黑" panose="020B0503020204020204" pitchFamily="34" charset="-122"/>
                <a:ea typeface="微软雅黑" panose="020B0503020204020204" pitchFamily="34" charset="-122"/>
              </a:rPr>
              <a:t>我所认可的程度，我也不再会</a:t>
            </a:r>
            <a:r>
              <a:rPr lang="zh-CN" altLang="en-US" sz="2200" u="sng" dirty="0">
                <a:solidFill>
                  <a:srgbClr val="C00000"/>
                </a:solidFill>
                <a:latin typeface="微软雅黑" panose="020B0503020204020204" pitchFamily="34" charset="-122"/>
                <a:ea typeface="微软雅黑" panose="020B0503020204020204" pitchFamily="34" charset="-122"/>
              </a:rPr>
              <a:t>感到心烦意乱</a:t>
            </a:r>
            <a:r>
              <a:rPr lang="zh-CN" altLang="en-US" sz="2200" dirty="0">
                <a:solidFill>
                  <a:srgbClr val="C00000"/>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70224635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40669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470025"/>
            <a:ext cx="10840085" cy="4302460"/>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gn="just">
              <a:lnSpc>
                <a:spcPct val="114000"/>
              </a:lnSpc>
            </a:pPr>
            <a:r>
              <a:rPr lang="en-US" altLang="zh-CN" sz="2400" b="1" dirty="0">
                <a:latin typeface="Calibri" panose="020F0702030404030204" pitchFamily="34" charset="0"/>
                <a:ea typeface="等线" panose="02010600030101010101" pitchFamily="2" charset="-122"/>
                <a:cs typeface="Calibri" panose="020F0702030404030204" pitchFamily="34" charset="0"/>
              </a:rPr>
              <a:t>7. </a:t>
            </a:r>
            <a:r>
              <a:rPr lang="en-US" altLang="zh-CN" sz="2400" dirty="0">
                <a:latin typeface="Calibri" panose="020F0702030404030204" pitchFamily="34" charset="0"/>
                <a:cs typeface="Calibri" panose="020F0702030404030204" pitchFamily="34" charset="0"/>
              </a:rPr>
              <a:t>That comment helped remind me that I should not </a:t>
            </a:r>
            <a:r>
              <a:rPr lang="en-US" altLang="zh-CN" sz="2400" b="1" dirty="0">
                <a:latin typeface="Calibri" panose="020F0702030404030204" pitchFamily="34" charset="0"/>
                <a:cs typeface="Calibri" panose="020F0702030404030204" pitchFamily="34" charset="0"/>
              </a:rPr>
              <a:t>let go of</a:t>
            </a:r>
            <a:r>
              <a:rPr lang="en-US" altLang="zh-CN" sz="2400" dirty="0">
                <a:latin typeface="Calibri" panose="020F0702030404030204" pitchFamily="34" charset="0"/>
                <a:cs typeface="Calibri" panose="020F0702030404030204" pitchFamily="34" charset="0"/>
              </a:rPr>
              <a:t> that idealism and enthusiasm for </a:t>
            </a:r>
            <a:r>
              <a:rPr lang="en-US" altLang="zh-CN" sz="2400" b="1" dirty="0">
                <a:latin typeface="Calibri" panose="020F0702030404030204" pitchFamily="34" charset="0"/>
                <a:cs typeface="Calibri" panose="020F0702030404030204" pitchFamily="34" charset="0"/>
              </a:rPr>
              <a:t>great discussions</a:t>
            </a:r>
            <a:r>
              <a:rPr lang="en-US" altLang="zh-CN" sz="2400" dirty="0">
                <a:latin typeface="Calibri" panose="020F0702030404030204" pitchFamily="34" charset="0"/>
                <a:cs typeface="Calibri" panose="020F0702030404030204" pitchFamily="34" charset="0"/>
              </a:rPr>
              <a:t> that </a:t>
            </a:r>
            <a:r>
              <a:rPr lang="en-US" altLang="zh-CN" sz="2400" b="1" dirty="0">
                <a:latin typeface="Calibri" panose="020F0702030404030204" pitchFamily="34" charset="0"/>
                <a:cs typeface="Calibri" panose="020F0702030404030204" pitchFamily="34" charset="0"/>
              </a:rPr>
              <a:t>inspired</a:t>
            </a:r>
            <a:r>
              <a:rPr lang="en-US" altLang="zh-CN" sz="2400" dirty="0">
                <a:latin typeface="Calibri" panose="020F0702030404030204" pitchFamily="34" charset="0"/>
                <a:cs typeface="Calibri" panose="020F0702030404030204" pitchFamily="34" charset="0"/>
              </a:rPr>
              <a:t> me to join the teaching profession.</a:t>
            </a:r>
          </a:p>
          <a:p>
            <a:pPr algn="just">
              <a:lnSpc>
                <a:spcPct val="114000"/>
              </a:lnSpc>
            </a:pPr>
            <a:endParaRPr lang="en-US" altLang="zh-CN" sz="2400" dirty="0">
              <a:latin typeface="Calibri" panose="020F0702030404030204" pitchFamily="34" charset="0"/>
              <a:cs typeface="Calibri" panose="020F0702030404030204" pitchFamily="34" charset="0"/>
            </a:endParaRPr>
          </a:p>
          <a:p>
            <a:pPr algn="just">
              <a:lnSpc>
                <a:spcPct val="114000"/>
              </a:lnSpc>
            </a:pPr>
            <a:endParaRPr lang="zh-CN" altLang="zh-CN" sz="2400" dirty="0">
              <a:latin typeface="Calibri" panose="020F0702030404030204" pitchFamily="34" charset="0"/>
              <a:ea typeface="等线" panose="02010600030101010101" pitchFamily="2" charset="-122"/>
              <a:cs typeface="Calibri" panose="020F0702030404030204" pitchFamily="34" charset="0"/>
            </a:endParaRPr>
          </a:p>
          <a:p>
            <a:pPr algn="just">
              <a:lnSpc>
                <a:spcPct val="114000"/>
              </a:lnSpc>
            </a:pPr>
            <a:r>
              <a:rPr lang="en-US" altLang="zh-CN" sz="2400" dirty="0">
                <a:latin typeface="Calibri" panose="020F0702030404030204" pitchFamily="34" charset="0"/>
                <a:cs typeface="Calibri" panose="020F0702030404030204" pitchFamily="34" charset="0"/>
              </a:rPr>
              <a:t>8. I always</a:t>
            </a:r>
            <a:r>
              <a:rPr lang="en-US" altLang="zh-CN" sz="2400" b="1" dirty="0">
                <a:latin typeface="Calibri" panose="020F0702030404030204" pitchFamily="34" charset="0"/>
                <a:cs typeface="Calibri" panose="020F0702030404030204" pitchFamily="34" charset="0"/>
              </a:rPr>
              <a:t> have students lead</a:t>
            </a:r>
            <a:r>
              <a:rPr lang="en-US" altLang="zh-CN" sz="2400" dirty="0">
                <a:latin typeface="Calibri" panose="020F0702030404030204" pitchFamily="34" charset="0"/>
                <a:cs typeface="Calibri" panose="020F0702030404030204" pitchFamily="34" charset="0"/>
              </a:rPr>
              <a:t> some portion of the course, when they have to </a:t>
            </a:r>
            <a:r>
              <a:rPr lang="en-US" altLang="zh-CN" sz="2400" b="1" dirty="0">
                <a:latin typeface="Calibri" panose="020F0702030404030204" pitchFamily="34" charset="0"/>
                <a:cs typeface="Calibri" panose="020F0702030404030204" pitchFamily="34" charset="0"/>
              </a:rPr>
              <a:t>delve</a:t>
            </a:r>
            <a:r>
              <a:rPr lang="en-US" altLang="zh-CN" sz="2400" dirty="0">
                <a:latin typeface="Calibri" panose="020F0702030404030204" pitchFamily="34" charset="0"/>
                <a:cs typeface="Calibri" panose="020F0702030404030204" pitchFamily="34" charset="0"/>
              </a:rPr>
              <a:t> more deeply</a:t>
            </a:r>
            <a:r>
              <a:rPr lang="en-US" altLang="zh-CN" sz="2400" b="1" dirty="0">
                <a:latin typeface="Calibri" panose="020F0702030404030204" pitchFamily="34" charset="0"/>
                <a:cs typeface="Calibri" panose="020F0702030404030204" pitchFamily="34" charset="0"/>
              </a:rPr>
              <a:t> into </a:t>
            </a:r>
            <a:r>
              <a:rPr lang="en-US" altLang="zh-CN" sz="2400" dirty="0">
                <a:latin typeface="Calibri" panose="020F0702030404030204" pitchFamily="34" charset="0"/>
                <a:cs typeface="Calibri" panose="020F0702030404030204" pitchFamily="34" charset="0"/>
              </a:rPr>
              <a:t>a particular topic and to actively </a:t>
            </a:r>
            <a:r>
              <a:rPr lang="en-US" altLang="zh-CN" sz="2400" b="1" dirty="0">
                <a:latin typeface="Calibri" panose="020F0702030404030204" pitchFamily="34" charset="0"/>
                <a:cs typeface="Calibri" panose="020F0702030404030204" pitchFamily="34" charset="0"/>
              </a:rPr>
              <a:t>involve themselves in directing their learning</a:t>
            </a:r>
            <a:r>
              <a:rPr lang="en-US" altLang="zh-CN" sz="2400" dirty="0">
                <a:latin typeface="Calibri" panose="020F0702030404030204" pitchFamily="34" charset="0"/>
                <a:cs typeface="Calibri" panose="020F0702030404030204" pitchFamily="34" charset="0"/>
              </a:rPr>
              <a:t>. </a:t>
            </a:r>
          </a:p>
        </p:txBody>
      </p:sp>
      <p:sp>
        <p:nvSpPr>
          <p:cNvPr id="21" name="文本框 20"/>
          <p:cNvSpPr txBox="1"/>
          <p:nvPr/>
        </p:nvSpPr>
        <p:spPr>
          <a:xfrm>
            <a:off x="6975726" y="465147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5" name="文本框 24"/>
          <p:cNvSpPr txBox="1"/>
          <p:nvPr/>
        </p:nvSpPr>
        <p:spPr>
          <a:xfrm>
            <a:off x="857807" y="3583298"/>
            <a:ext cx="10838893" cy="769441"/>
          </a:xfrm>
          <a:prstGeom prst="rect">
            <a:avLst/>
          </a:prstGeom>
          <a:noFill/>
        </p:spPr>
        <p:txBody>
          <a:bodyPr wrap="square" rtlCol="0">
            <a:spAutoFit/>
          </a:bodyPr>
          <a:lstStyle/>
          <a:p>
            <a:r>
              <a:rPr lang="zh-CN" altLang="zh-CN" sz="2200" dirty="0">
                <a:solidFill>
                  <a:srgbClr val="C00000"/>
                </a:solidFill>
                <a:latin typeface="微软雅黑" panose="020B0503020204020204" pitchFamily="34" charset="-122"/>
                <a:ea typeface="微软雅黑" panose="020B0503020204020204" pitchFamily="34" charset="-122"/>
              </a:rPr>
              <a:t>那番话提醒我，不该把那些漫长</a:t>
            </a:r>
            <a:r>
              <a:rPr lang="zh-CN" altLang="zh-CN" sz="2200" u="sng" dirty="0">
                <a:solidFill>
                  <a:srgbClr val="C00000"/>
                </a:solidFill>
                <a:latin typeface="微软雅黑" panose="020B0503020204020204" pitchFamily="34" charset="-122"/>
                <a:ea typeface="微软雅黑" panose="020B0503020204020204" pitchFamily="34" charset="-122"/>
              </a:rPr>
              <a:t>夜谈</a:t>
            </a:r>
            <a:r>
              <a:rPr lang="zh-CN" altLang="zh-CN" sz="2200" dirty="0">
                <a:solidFill>
                  <a:srgbClr val="C00000"/>
                </a:solidFill>
                <a:latin typeface="微软雅黑" panose="020B0503020204020204" pitchFamily="34" charset="-122"/>
                <a:ea typeface="微软雅黑" panose="020B0503020204020204" pitchFamily="34" charset="-122"/>
              </a:rPr>
              <a:t>背后的理想主义和满腔热忱</a:t>
            </a:r>
            <a:r>
              <a:rPr lang="zh-CN" altLang="zh-CN" sz="2200" u="sng" dirty="0">
                <a:solidFill>
                  <a:srgbClr val="C00000"/>
                </a:solidFill>
                <a:latin typeface="微软雅黑" panose="020B0503020204020204" pitchFamily="34" charset="-122"/>
                <a:ea typeface="微软雅黑" panose="020B0503020204020204" pitchFamily="34" charset="-122"/>
              </a:rPr>
              <a:t>抛弃掉</a:t>
            </a:r>
            <a:r>
              <a:rPr lang="zh-CN" altLang="zh-CN" sz="2200" dirty="0">
                <a:solidFill>
                  <a:srgbClr val="C00000"/>
                </a:solidFill>
                <a:latin typeface="微软雅黑" panose="020B0503020204020204" pitchFamily="34" charset="-122"/>
                <a:ea typeface="微软雅黑" panose="020B0503020204020204" pitchFamily="34" charset="-122"/>
              </a:rPr>
              <a:t>，因为正是受到它们的</a:t>
            </a:r>
            <a:r>
              <a:rPr lang="zh-CN" altLang="zh-CN" sz="2200" u="sng" dirty="0">
                <a:solidFill>
                  <a:srgbClr val="C00000"/>
                </a:solidFill>
                <a:latin typeface="微软雅黑" panose="020B0503020204020204" pitchFamily="34" charset="-122"/>
                <a:ea typeface="微软雅黑" panose="020B0503020204020204" pitchFamily="34" charset="-122"/>
              </a:rPr>
              <a:t>激励</a:t>
            </a:r>
            <a:r>
              <a:rPr lang="zh-CN" altLang="zh-CN" sz="2200" dirty="0">
                <a:solidFill>
                  <a:srgbClr val="C00000"/>
                </a:solidFill>
                <a:latin typeface="微软雅黑" panose="020B0503020204020204" pitchFamily="34" charset="-122"/>
                <a:ea typeface="微软雅黑" panose="020B0503020204020204" pitchFamily="34" charset="-122"/>
              </a:rPr>
              <a:t>，我才投身于教师职业。</a:t>
            </a:r>
          </a:p>
        </p:txBody>
      </p:sp>
      <p:sp>
        <p:nvSpPr>
          <p:cNvPr id="26" name="文本框 25"/>
          <p:cNvSpPr txBox="1"/>
          <p:nvPr/>
        </p:nvSpPr>
        <p:spPr>
          <a:xfrm>
            <a:off x="901141" y="5644059"/>
            <a:ext cx="10833660" cy="769441"/>
          </a:xfrm>
          <a:prstGeom prst="rect">
            <a:avLst/>
          </a:prstGeom>
          <a:noFill/>
        </p:spPr>
        <p:txBody>
          <a:bodyPr wrap="square" rtlCol="0">
            <a:spAutoFit/>
          </a:bodyPr>
          <a:lstStyle/>
          <a:p>
            <a:pPr lvl="0"/>
            <a:r>
              <a:rPr lang="zh-CN" sz="2200" dirty="0">
                <a:solidFill>
                  <a:srgbClr val="C00000"/>
                </a:solidFill>
                <a:latin typeface="微软雅黑" panose="020B0503020204020204" pitchFamily="34" charset="-122"/>
                <a:ea typeface="微软雅黑" panose="020B0503020204020204" pitchFamily="34" charset="-122"/>
              </a:rPr>
              <a:t>当学生们需要更深入地</a:t>
            </a:r>
            <a:r>
              <a:rPr lang="zh-CN" sz="2200" u="sng" dirty="0">
                <a:solidFill>
                  <a:srgbClr val="C00000"/>
                </a:solidFill>
                <a:latin typeface="微软雅黑" panose="020B0503020204020204" pitchFamily="34" charset="-122"/>
                <a:ea typeface="微软雅黑" panose="020B0503020204020204" pitchFamily="34" charset="-122"/>
              </a:rPr>
              <a:t>钻研</a:t>
            </a:r>
            <a:r>
              <a:rPr lang="zh-CN" sz="2200" dirty="0">
                <a:solidFill>
                  <a:srgbClr val="C00000"/>
                </a:solidFill>
                <a:latin typeface="微软雅黑" panose="020B0503020204020204" pitchFamily="34" charset="-122"/>
                <a:ea typeface="微软雅黑" panose="020B0503020204020204" pitchFamily="34" charset="-122"/>
              </a:rPr>
              <a:t>某个课题并</a:t>
            </a:r>
            <a:r>
              <a:rPr lang="zh-CN" sz="2200" u="sng" dirty="0">
                <a:solidFill>
                  <a:srgbClr val="C00000"/>
                </a:solidFill>
                <a:latin typeface="微软雅黑" panose="020B0503020204020204" pitchFamily="34" charset="-122"/>
                <a:ea typeface="微软雅黑" panose="020B0503020204020204" pitchFamily="34" charset="-122"/>
              </a:rPr>
              <a:t>主动地参与自主学习</a:t>
            </a:r>
            <a:r>
              <a:rPr lang="zh-CN" sz="2200" dirty="0">
                <a:solidFill>
                  <a:srgbClr val="C00000"/>
                </a:solidFill>
                <a:latin typeface="微软雅黑" panose="020B0503020204020204" pitchFamily="34" charset="-122"/>
                <a:ea typeface="微软雅黑" panose="020B0503020204020204" pitchFamily="34" charset="-122"/>
              </a:rPr>
              <a:t>时，我总会把这门课的部分教学活动</a:t>
            </a:r>
            <a:r>
              <a:rPr lang="zh-CN" sz="2200" u="sng" dirty="0">
                <a:solidFill>
                  <a:srgbClr val="C00000"/>
                </a:solidFill>
                <a:latin typeface="微软雅黑" panose="020B0503020204020204" pitchFamily="34" charset="-122"/>
                <a:ea typeface="微软雅黑" panose="020B0503020204020204" pitchFamily="34" charset="-122"/>
              </a:rPr>
              <a:t>交由他们主导</a:t>
            </a:r>
            <a:r>
              <a:rPr lang="zh-CN" sz="2200" dirty="0">
                <a:solidFill>
                  <a:srgbClr val="C00000"/>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58162195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00405" y="1634204"/>
            <a:ext cx="11056620" cy="3859711"/>
          </a:xfrm>
          <a:prstGeom prst="rect">
            <a:avLst/>
          </a:prstGeom>
          <a:noFill/>
        </p:spPr>
        <p:txBody>
          <a:bodyPr wrap="square">
            <a:spAutoFit/>
          </a:bodyPr>
          <a:lstStyle/>
          <a:p>
            <a:pPr algn="l" fontAlgn="auto">
              <a:lnSpc>
                <a:spcPct val="120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20000"/>
              </a:lnSpc>
            </a:pPr>
            <a:r>
              <a:rPr lang="en-US" altLang="zh-CN" sz="2400" i="1" dirty="0">
                <a:solidFill>
                  <a:srgbClr val="0070C0"/>
                </a:solidFill>
                <a:latin typeface="Calibri" panose="020F0702030404030204" pitchFamily="34" charset="0"/>
                <a:ea typeface="黑体" panose="02010609060101010101" pitchFamily="49" charset="-122"/>
                <a:cs typeface="Calibri" panose="020F0702030404030204" pitchFamily="34" charset="0"/>
              </a:rPr>
              <a:t>Translate the following Chinese sentences into English while using the words or expressions given in the brackets.</a:t>
            </a:r>
            <a:endParaRPr lang="en-US" altLang="zh-CN" sz="2400" i="1" dirty="0">
              <a:solidFill>
                <a:srgbClr val="0070C0"/>
              </a:solidFill>
              <a:effectLst/>
              <a:latin typeface="Calibri" panose="020F0502020204030204" pitchFamily="34" charset="0"/>
              <a:ea typeface="黑体" panose="02010609060101010101" pitchFamily="49" charset="-122"/>
              <a:cs typeface="Calibri" panose="020F0502020204030204" pitchFamily="34" charset="0"/>
            </a:endParaRPr>
          </a:p>
          <a:p>
            <a:pPr algn="just">
              <a:lnSpc>
                <a:spcPts val="2000"/>
              </a:lnSpc>
            </a:pPr>
            <a:endParaRPr lang="en-US" altLang="zh-CN" sz="2200" dirty="0">
              <a:latin typeface="微软雅黑" panose="020B0503020204020204" charset="-122"/>
              <a:ea typeface="微软雅黑" panose="020B0503020204020204" charset="-122"/>
              <a:cs typeface="微软雅黑" panose="020B0503020204020204" charset="-122"/>
            </a:endParaRPr>
          </a:p>
          <a:p>
            <a:pPr marL="457200" indent="-457200" algn="just">
              <a:lnSpc>
                <a:spcPts val="2000"/>
              </a:lnSpc>
              <a:buAutoNum type="arabicPeriod"/>
            </a:pPr>
            <a:r>
              <a:rPr lang="zh-CN" altLang="en-US" sz="2200" dirty="0">
                <a:latin typeface="微软雅黑" panose="020B0503020204020204" charset="-122"/>
                <a:ea typeface="微软雅黑" panose="020B0503020204020204" charset="-122"/>
                <a:cs typeface="微软雅黑" panose="020B0503020204020204" charset="-122"/>
              </a:rPr>
              <a:t>学生们好不容易才捱过这堂乏味的讲座。（</a:t>
            </a:r>
            <a:r>
              <a:rPr lang="en-US" altLang="zh-CN" sz="2200" dirty="0">
                <a:latin typeface="微软雅黑" panose="020B0503020204020204" charset="-122"/>
                <a:ea typeface="微软雅黑" panose="020B0503020204020204" charset="-122"/>
                <a:cs typeface="微软雅黑" panose="020B0503020204020204" charset="-122"/>
              </a:rPr>
              <a:t>have a hard time</a:t>
            </a:r>
            <a:r>
              <a:rPr lang="zh-CN" altLang="en-US" sz="2200" dirty="0">
                <a:latin typeface="微软雅黑" panose="020B0503020204020204" charset="-122"/>
                <a:ea typeface="微软雅黑" panose="020B0503020204020204" charset="-122"/>
                <a:cs typeface="微软雅黑" panose="020B0503020204020204" charset="-122"/>
              </a:rPr>
              <a:t>） </a:t>
            </a:r>
            <a:r>
              <a:rPr lang="en-US" altLang="zh-CN" sz="2200" dirty="0">
                <a:latin typeface="微软雅黑" panose="020B0503020204020204" charset="-122"/>
                <a:ea typeface="微软雅黑" panose="020B0503020204020204" charset="-122"/>
                <a:cs typeface="微软雅黑" panose="020B0503020204020204" charset="-122"/>
              </a:rPr>
              <a:t>     </a:t>
            </a:r>
          </a:p>
          <a:p>
            <a:pPr>
              <a:lnSpc>
                <a:spcPct val="114000"/>
              </a:lnSpc>
            </a:pPr>
            <a:endParaRPr lang="en-US" altLang="zh-CN" sz="2200" dirty="0">
              <a:latin typeface="微软雅黑" panose="020B0503020204020204" charset="-122"/>
              <a:ea typeface="微软雅黑" panose="020B0503020204020204" charset="-122"/>
              <a:cs typeface="微软雅黑" panose="020B0503020204020204" charset="-122"/>
            </a:endParaRPr>
          </a:p>
          <a:p>
            <a:pPr algn="just">
              <a:lnSpc>
                <a:spcPts val="2000"/>
              </a:lnSpc>
            </a:pPr>
            <a:endParaRPr lang="en-US" altLang="zh-CN" sz="2200" dirty="0">
              <a:latin typeface="微软雅黑" panose="020B0503020204020204" charset="-122"/>
              <a:ea typeface="微软雅黑" panose="020B0503020204020204" charset="-122"/>
              <a:cs typeface="微软雅黑" panose="020B0503020204020204" charset="-122"/>
            </a:endParaRPr>
          </a:p>
          <a:p>
            <a:pPr algn="just">
              <a:lnSpc>
                <a:spcPts val="2000"/>
              </a:lnSpc>
            </a:pPr>
            <a:r>
              <a:rPr lang="en-US" altLang="zh-CN" sz="2200" dirty="0">
                <a:latin typeface="微软雅黑" panose="020B0503020204020204" charset="-122"/>
                <a:ea typeface="微软雅黑" panose="020B0503020204020204" charset="-122"/>
                <a:cs typeface="微软雅黑" panose="020B0503020204020204" charset="-122"/>
              </a:rPr>
              <a:t>2.  </a:t>
            </a:r>
            <a:r>
              <a:rPr lang="zh-CN" altLang="en-US" sz="2200" dirty="0">
                <a:latin typeface="微软雅黑" panose="020B0503020204020204" charset="-122"/>
                <a:ea typeface="微软雅黑" panose="020B0503020204020204" charset="-122"/>
                <a:cs typeface="微软雅黑" panose="020B0503020204020204" charset="-122"/>
              </a:rPr>
              <a:t>与你一席话，让我的生活充满希望。</a:t>
            </a:r>
            <a:r>
              <a:rPr lang="en-US" altLang="zh-CN" sz="2200" dirty="0">
                <a:latin typeface="微软雅黑" panose="020B0503020204020204" charset="-122"/>
                <a:ea typeface="微软雅黑" panose="020B0503020204020204" charset="-122"/>
                <a:cs typeface="微软雅黑" panose="020B0503020204020204" charset="-122"/>
              </a:rPr>
              <a:t>(a measure of, inject) </a:t>
            </a:r>
          </a:p>
          <a:p>
            <a:pPr algn="just">
              <a:lnSpc>
                <a:spcPts val="2000"/>
              </a:lnSpc>
            </a:pPr>
            <a:endParaRPr lang="en-US" altLang="zh-CN" sz="2200" dirty="0">
              <a:latin typeface="微软雅黑" panose="020B0503020204020204" charset="-122"/>
              <a:ea typeface="微软雅黑" panose="020B0503020204020204" charset="-122"/>
              <a:cs typeface="微软雅黑" panose="020B0503020204020204" charset="-122"/>
            </a:endParaRPr>
          </a:p>
          <a:p>
            <a:pPr algn="just">
              <a:lnSpc>
                <a:spcPts val="2000"/>
              </a:lnSpc>
            </a:pPr>
            <a:endParaRPr lang="en-US" altLang="zh-CN" sz="2200" dirty="0">
              <a:latin typeface="微软雅黑" panose="020B0503020204020204" charset="-122"/>
              <a:ea typeface="微软雅黑" panose="020B0503020204020204" charset="-122"/>
              <a:cs typeface="微软雅黑" panose="020B0503020204020204" charset="-122"/>
            </a:endParaRPr>
          </a:p>
          <a:p>
            <a:pPr algn="just">
              <a:lnSpc>
                <a:spcPts val="2000"/>
              </a:lnSpc>
            </a:pPr>
            <a:endParaRPr lang="en-US" altLang="zh-CN" sz="2200" dirty="0">
              <a:latin typeface="微软雅黑" panose="020B0503020204020204" charset="-122"/>
              <a:ea typeface="微软雅黑" panose="020B0503020204020204" charset="-122"/>
              <a:cs typeface="微软雅黑" panose="020B0503020204020204" charset="-122"/>
            </a:endParaRPr>
          </a:p>
          <a:p>
            <a:pPr algn="just">
              <a:lnSpc>
                <a:spcPts val="2000"/>
              </a:lnSpc>
            </a:pPr>
            <a:r>
              <a:rPr lang="en-US" altLang="zh-CN" sz="2200" dirty="0">
                <a:latin typeface="微软雅黑" panose="020B0503020204020204" charset="-122"/>
                <a:ea typeface="微软雅黑" panose="020B0503020204020204" charset="-122"/>
                <a:cs typeface="微软雅黑" panose="020B0503020204020204" charset="-122"/>
              </a:rPr>
              <a:t>3.  </a:t>
            </a:r>
            <a:r>
              <a:rPr lang="zh-CN" altLang="en-US" sz="2200" dirty="0">
                <a:latin typeface="微软雅黑" panose="020B0503020204020204" charset="-122"/>
                <a:ea typeface="微软雅黑" panose="020B0503020204020204" charset="-122"/>
                <a:cs typeface="微软雅黑" panose="020B0503020204020204" charset="-122"/>
                <a:sym typeface="+mn-ea"/>
              </a:rPr>
              <a:t>对于学生而言，参与学习比完成课程所要求的内容更为重要。</a:t>
            </a:r>
            <a:r>
              <a:rPr lang="en-US" altLang="zh-CN" sz="2200" dirty="0">
                <a:latin typeface="微软雅黑" panose="020B0503020204020204" charset="-122"/>
                <a:ea typeface="微软雅黑" panose="020B0503020204020204" charset="-122"/>
                <a:cs typeface="微软雅黑" panose="020B0503020204020204" charset="-122"/>
                <a:sym typeface="+mn-ea"/>
              </a:rPr>
              <a:t>(matter, involve) </a:t>
            </a:r>
            <a:endParaRPr lang="en-US" altLang="zh-CN" sz="2200" dirty="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897621" y="4815653"/>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2" name="图片 21"/>
          <p:cNvPicPr>
            <a:picLocks noChangeAspect="1"/>
          </p:cNvPicPr>
          <p:nvPr/>
        </p:nvPicPr>
        <p:blipFill>
          <a:blip r:embed="rId2"/>
          <a:stretch>
            <a:fillRect/>
          </a:stretch>
        </p:blipFill>
        <p:spPr>
          <a:xfrm>
            <a:off x="614552" y="1595837"/>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6" name="文本框 25"/>
          <p:cNvSpPr txBox="1"/>
          <p:nvPr/>
        </p:nvSpPr>
        <p:spPr>
          <a:xfrm>
            <a:off x="1134573" y="3516918"/>
            <a:ext cx="7663508" cy="461665"/>
          </a:xfrm>
          <a:prstGeom prst="rect">
            <a:avLst/>
          </a:prstGeom>
          <a:noFill/>
        </p:spPr>
        <p:txBody>
          <a:bodyPr wrap="none" rtlCol="0">
            <a:spAutoFit/>
          </a:bodyPr>
          <a:lstStyle/>
          <a:p>
            <a:pPr algn="l"/>
            <a:r>
              <a:rPr lang="en-US" altLang="zh-CN" sz="2400" dirty="0">
                <a:effectLst/>
                <a:latin typeface="Calibri" panose="020F0702030404030204" pitchFamily="34" charset="0"/>
                <a:ea typeface="等线" panose="02010600030101010101" pitchFamily="2" charset="-122"/>
                <a:cs typeface="Calibri" panose="020F0702030404030204" pitchFamily="34" charset="0"/>
              </a:rPr>
              <a:t>Students </a:t>
            </a:r>
            <a:r>
              <a:rPr lang="en-US" altLang="zh-CN" sz="2400" dirty="0">
                <a:solidFill>
                  <a:srgbClr val="C00000"/>
                </a:solidFill>
                <a:effectLst/>
                <a:latin typeface="Calibri" panose="020F0702030404030204" pitchFamily="34" charset="0"/>
                <a:ea typeface="等线" panose="02010600030101010101" pitchFamily="2" charset="-122"/>
                <a:cs typeface="Calibri" panose="020F0702030404030204" pitchFamily="34" charset="0"/>
              </a:rPr>
              <a:t>had a hard time </a:t>
            </a:r>
            <a:r>
              <a:rPr lang="en-US" altLang="zh-CN" sz="2400" dirty="0">
                <a:effectLst/>
                <a:latin typeface="Calibri" panose="020F0702030404030204" pitchFamily="34" charset="0"/>
                <a:ea typeface="等线" panose="02010600030101010101" pitchFamily="2" charset="-122"/>
                <a:cs typeface="Calibri" panose="020F0702030404030204" pitchFamily="34" charset="0"/>
              </a:rPr>
              <a:t>sitting through the boring lecture.</a:t>
            </a:r>
          </a:p>
        </p:txBody>
      </p:sp>
      <p:sp>
        <p:nvSpPr>
          <p:cNvPr id="27" name="文本框 26"/>
          <p:cNvSpPr txBox="1"/>
          <p:nvPr/>
        </p:nvSpPr>
        <p:spPr>
          <a:xfrm>
            <a:off x="1061868" y="4575045"/>
            <a:ext cx="9412320" cy="365934"/>
          </a:xfrm>
          <a:prstGeom prst="rect">
            <a:avLst/>
          </a:prstGeom>
          <a:noFill/>
        </p:spPr>
        <p:txBody>
          <a:bodyPr wrap="none" rtlCol="0">
            <a:spAutoFit/>
          </a:bodyPr>
          <a:lstStyle/>
          <a:p>
            <a:pPr algn="just">
              <a:lnSpc>
                <a:spcPts val="2000"/>
              </a:lnSpc>
            </a:pPr>
            <a:r>
              <a:rPr lang="en-US" altLang="zh-CN" sz="2400" dirty="0">
                <a:effectLst/>
                <a:latin typeface="Calibri" panose="020F0702030404030204" pitchFamily="34" charset="0"/>
                <a:ea typeface="宋体" panose="02010600030101010101" pitchFamily="2" charset="-122"/>
                <a:cs typeface="Calibri" panose="020F0702030404030204" pitchFamily="34" charset="0"/>
                <a:sym typeface="+mn-ea"/>
              </a:rPr>
              <a:t> </a:t>
            </a:r>
            <a:r>
              <a:rPr altLang="zh-CN" sz="2400" dirty="0">
                <a:effectLst/>
                <a:latin typeface="Calibri" panose="020F0702030404030204" pitchFamily="34" charset="0"/>
                <a:ea typeface="宋体" panose="02010600030101010101" pitchFamily="2" charset="-122"/>
                <a:cs typeface="Calibri" panose="020F0702030404030204" pitchFamily="34" charset="0"/>
                <a:sym typeface="+mn-ea"/>
              </a:rPr>
              <a:t>The conversation with you </a:t>
            </a:r>
            <a:r>
              <a:rPr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injected a great measure of </a:t>
            </a:r>
            <a:r>
              <a:rPr altLang="zh-CN" sz="2400" dirty="0">
                <a:effectLst/>
                <a:latin typeface="Calibri" panose="020F0702030404030204" pitchFamily="34" charset="0"/>
                <a:ea typeface="宋体" panose="02010600030101010101" pitchFamily="2" charset="-122"/>
                <a:cs typeface="Calibri" panose="020F0702030404030204" pitchFamily="34" charset="0"/>
                <a:sym typeface="+mn-ea"/>
              </a:rPr>
              <a:t>hope into my life. </a:t>
            </a:r>
            <a:endParaRPr lang="zh-CN" altLang="zh-CN" sz="2400" dirty="0"/>
          </a:p>
        </p:txBody>
      </p:sp>
      <p:sp>
        <p:nvSpPr>
          <p:cNvPr id="28" name="文本框 27"/>
          <p:cNvSpPr txBox="1"/>
          <p:nvPr/>
        </p:nvSpPr>
        <p:spPr>
          <a:xfrm>
            <a:off x="1134964" y="5462048"/>
            <a:ext cx="10093475" cy="830997"/>
          </a:xfrm>
          <a:prstGeom prst="rect">
            <a:avLst/>
          </a:prstGeom>
          <a:noFill/>
        </p:spPr>
        <p:txBody>
          <a:bodyPr wrap="square" rtlCol="0">
            <a:spAutoFit/>
          </a:bodyPr>
          <a:lstStyle/>
          <a:p>
            <a:pPr algn="just"/>
            <a:r>
              <a:rPr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Getting involved in/Involving themselves </a:t>
            </a:r>
            <a:r>
              <a:rPr altLang="zh-CN" sz="2400" dirty="0">
                <a:effectLst/>
                <a:latin typeface="Calibri" panose="020F0702030404030204" pitchFamily="34" charset="0"/>
                <a:ea typeface="宋体" panose="02010600030101010101" pitchFamily="2" charset="-122"/>
                <a:cs typeface="Calibri" panose="020F0702030404030204" pitchFamily="34" charset="0"/>
                <a:sym typeface="+mn-ea"/>
              </a:rPr>
              <a:t>in learning </a:t>
            </a:r>
            <a:r>
              <a:rPr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matters </a:t>
            </a:r>
            <a:r>
              <a:rPr altLang="zh-CN" sz="2400" dirty="0">
                <a:effectLst/>
                <a:latin typeface="Calibri" panose="020F0702030404030204" pitchFamily="34" charset="0"/>
                <a:ea typeface="宋体" panose="02010600030101010101" pitchFamily="2" charset="-122"/>
                <a:cs typeface="Calibri" panose="020F0702030404030204" pitchFamily="34" charset="0"/>
                <a:sym typeface="+mn-ea"/>
              </a:rPr>
              <a:t>more to students than fulfilling course requirements. </a:t>
            </a:r>
            <a:endParaRPr lang="zh-CN" altLang="zh-CN" sz="2400" dirty="0"/>
          </a:p>
        </p:txBody>
      </p:sp>
    </p:spTree>
    <p:extLst>
      <p:ext uri="{BB962C8B-B14F-4D97-AF65-F5344CB8AC3E}">
        <p14:creationId xmlns:p14="http://schemas.microsoft.com/office/powerpoint/2010/main" val="159255350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00405" y="1634204"/>
            <a:ext cx="11056620" cy="4109843"/>
          </a:xfrm>
          <a:prstGeom prst="rect">
            <a:avLst/>
          </a:prstGeom>
          <a:noFill/>
        </p:spPr>
        <p:txBody>
          <a:bodyPr wrap="square">
            <a:spAutoFit/>
          </a:bodyPr>
          <a:lstStyle/>
          <a:p>
            <a:pPr algn="l" fontAlgn="auto">
              <a:lnSpc>
                <a:spcPct val="120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20000"/>
              </a:lnSpc>
            </a:pPr>
            <a:r>
              <a:rPr lang="en-US" altLang="zh-CN" sz="2400" i="1" dirty="0">
                <a:solidFill>
                  <a:srgbClr val="0070C0"/>
                </a:solidFill>
                <a:latin typeface="Calibri" panose="020F0702030404030204" pitchFamily="34" charset="0"/>
                <a:ea typeface="黑体" panose="02010609060101010101" pitchFamily="49" charset="-122"/>
                <a:cs typeface="Calibri" panose="020F0702030404030204" pitchFamily="34" charset="0"/>
              </a:rPr>
              <a:t>Translate the following Chinese sentences into English while using the words or expressions given in the brackets.</a:t>
            </a:r>
            <a:endParaRPr lang="en-US" altLang="zh-CN" sz="1200" i="1" dirty="0">
              <a:solidFill>
                <a:srgbClr val="0070C0"/>
              </a:solidFill>
              <a:effectLst/>
              <a:latin typeface="Calibri" panose="020F0502020204030204" pitchFamily="34" charset="0"/>
              <a:ea typeface="黑体" panose="02010609060101010101" pitchFamily="49" charset="-122"/>
              <a:cs typeface="Calibri" panose="020F0502020204030204" pitchFamily="34" charset="0"/>
            </a:endParaRPr>
          </a:p>
          <a:p>
            <a:pPr algn="just">
              <a:lnSpc>
                <a:spcPts val="2000"/>
              </a:lnSpc>
            </a:pPr>
            <a:endParaRPr lang="en-US" altLang="zh-CN" sz="1200" dirty="0">
              <a:latin typeface="微软雅黑" panose="020B0503020204020204" charset="-122"/>
              <a:ea typeface="微软雅黑" panose="020B0503020204020204" charset="-122"/>
              <a:cs typeface="微软雅黑" panose="020B0503020204020204" charset="-122"/>
            </a:endParaRPr>
          </a:p>
          <a:p>
            <a:pPr algn="just"/>
            <a:r>
              <a:rPr lang="en-US" altLang="zh-CN" sz="2200" dirty="0">
                <a:latin typeface="微软雅黑" panose="020B0503020204020204" charset="-122"/>
                <a:ea typeface="微软雅黑" panose="020B0503020204020204" charset="-122"/>
                <a:cs typeface="微软雅黑" panose="020B0503020204020204" charset="-122"/>
              </a:rPr>
              <a:t>4. </a:t>
            </a:r>
            <a:r>
              <a:rPr lang="zh-CN" altLang="en-US" sz="2200" dirty="0">
                <a:latin typeface="微软雅黑" panose="020B0503020204020204" charset="-122"/>
                <a:ea typeface="微软雅黑" panose="020B0503020204020204" charset="-122"/>
                <a:cs typeface="微软雅黑" panose="020B0503020204020204" charset="-122"/>
              </a:rPr>
              <a:t>那位大学教师解释了为什么大学生应当参与学术研究，言之有理，令人信服。</a:t>
            </a:r>
            <a:endParaRPr lang="en-US" altLang="zh-CN" sz="2200" dirty="0">
              <a:latin typeface="微软雅黑" panose="020B0503020204020204" charset="-122"/>
              <a:ea typeface="微软雅黑" panose="020B0503020204020204" charset="-122"/>
              <a:cs typeface="微软雅黑" panose="020B0503020204020204" charset="-122"/>
            </a:endParaRPr>
          </a:p>
          <a:p>
            <a:pPr algn="just"/>
            <a:r>
              <a:rPr lang="en-US" altLang="zh-CN" sz="2200" dirty="0">
                <a:latin typeface="微软雅黑" panose="020B0503020204020204" charset="-122"/>
                <a:ea typeface="微软雅黑" panose="020B0503020204020204" charset="-122"/>
                <a:cs typeface="微软雅黑" panose="020B0503020204020204" charset="-122"/>
              </a:rPr>
              <a:t>( make a case for, engage) </a:t>
            </a:r>
          </a:p>
          <a:p>
            <a:pPr algn="just"/>
            <a:endParaRPr lang="en-US" altLang="zh-CN" sz="2200" dirty="0">
              <a:latin typeface="微软雅黑" panose="020B0503020204020204" charset="-122"/>
              <a:ea typeface="微软雅黑" panose="020B0503020204020204" charset="-122"/>
              <a:cs typeface="微软雅黑" panose="020B0503020204020204" charset="-122"/>
            </a:endParaRPr>
          </a:p>
          <a:p>
            <a:pPr algn="just"/>
            <a:endParaRPr lang="en-US" altLang="zh-CN" sz="2200" dirty="0">
              <a:latin typeface="微软雅黑" panose="020B0503020204020204" charset="-122"/>
              <a:ea typeface="微软雅黑" panose="020B0503020204020204" charset="-122"/>
              <a:cs typeface="微软雅黑" panose="020B0503020204020204" charset="-122"/>
            </a:endParaRPr>
          </a:p>
          <a:p>
            <a:pPr algn="just"/>
            <a:endParaRPr lang="en-US" altLang="zh-CN" sz="2600" dirty="0">
              <a:latin typeface="微软雅黑" panose="020B0503020204020204" charset="-122"/>
              <a:ea typeface="微软雅黑" panose="020B0503020204020204" charset="-122"/>
              <a:cs typeface="微软雅黑" panose="020B0503020204020204" charset="-122"/>
            </a:endParaRPr>
          </a:p>
          <a:p>
            <a:pPr algn="just">
              <a:buNone/>
            </a:pPr>
            <a:r>
              <a:rPr lang="en-US" altLang="zh-CN" sz="2200" dirty="0">
                <a:latin typeface="微软雅黑" panose="020B0503020204020204" charset="-122"/>
                <a:ea typeface="微软雅黑" panose="020B0503020204020204" charset="-122"/>
                <a:cs typeface="微软雅黑" panose="020B0503020204020204" charset="-122"/>
              </a:rPr>
              <a:t>5.  </a:t>
            </a:r>
            <a:r>
              <a:rPr lang="zh-CN" altLang="en-US" sz="2200" dirty="0">
                <a:latin typeface="微软雅黑" panose="020B0503020204020204" charset="-122"/>
                <a:ea typeface="微软雅黑" panose="020B0503020204020204" charset="-122"/>
                <a:cs typeface="微软雅黑" panose="020B0503020204020204" charset="-122"/>
              </a:rPr>
              <a:t>他倾向于按照自己的方式探究人生意义。</a:t>
            </a:r>
            <a:r>
              <a:rPr lang="en-US" altLang="zh-CN" sz="2200" dirty="0">
                <a:latin typeface="微软雅黑" panose="020B0503020204020204" charset="-122"/>
                <a:ea typeface="微软雅黑" panose="020B0503020204020204" charset="-122"/>
                <a:cs typeface="微软雅黑" panose="020B0503020204020204" charset="-122"/>
              </a:rPr>
              <a:t>(on one’s terms, tendency, delve into) </a:t>
            </a:r>
          </a:p>
          <a:p>
            <a:pPr algn="just"/>
            <a:endParaRPr lang="en-US" altLang="zh-CN" sz="2200" dirty="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897621" y="4815653"/>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2" name="图片 21"/>
          <p:cNvPicPr>
            <a:picLocks noChangeAspect="1"/>
          </p:cNvPicPr>
          <p:nvPr/>
        </p:nvPicPr>
        <p:blipFill>
          <a:blip r:embed="rId2"/>
          <a:stretch>
            <a:fillRect/>
          </a:stretch>
        </p:blipFill>
        <p:spPr>
          <a:xfrm>
            <a:off x="614552" y="1595837"/>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9" name="文本框 28"/>
          <p:cNvSpPr txBox="1"/>
          <p:nvPr/>
        </p:nvSpPr>
        <p:spPr>
          <a:xfrm>
            <a:off x="993790" y="3996839"/>
            <a:ext cx="10372302" cy="830997"/>
          </a:xfrm>
          <a:prstGeom prst="rect">
            <a:avLst/>
          </a:prstGeom>
          <a:noFill/>
        </p:spPr>
        <p:txBody>
          <a:bodyPr wrap="square" rtlCol="0">
            <a:spAutoFit/>
          </a:bodyPr>
          <a:lstStyle/>
          <a:p>
            <a:pPr algn="just"/>
            <a:r>
              <a:rPr altLang="zh-CN" sz="2400" dirty="0">
                <a:effectLst/>
                <a:latin typeface="Calibri" panose="020F0702030404030204" pitchFamily="34" charset="0"/>
                <a:ea typeface="宋体" panose="02010600030101010101" pitchFamily="2" charset="-122"/>
                <a:cs typeface="Calibri" panose="020F0702030404030204" pitchFamily="34" charset="0"/>
                <a:sym typeface="+mn-ea"/>
              </a:rPr>
              <a:t>The academic has</a:t>
            </a:r>
            <a:r>
              <a:rPr altLang="zh-CN" sz="2400" b="1" dirty="0">
                <a:effectLst/>
                <a:latin typeface="Calibri" panose="020F0702030404030204" pitchFamily="34" charset="0"/>
                <a:ea typeface="宋体" panose="02010600030101010101" pitchFamily="2" charset="-122"/>
                <a:cs typeface="Calibri" panose="020F0702030404030204" pitchFamily="34" charset="0"/>
                <a:sym typeface="+mn-ea"/>
              </a:rPr>
              <a:t> </a:t>
            </a:r>
            <a:r>
              <a:rPr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made a convincing case for</a:t>
            </a:r>
            <a:r>
              <a:rPr altLang="zh-CN" sz="2400" b="1" dirty="0">
                <a:effectLst/>
                <a:latin typeface="Calibri" panose="020F0702030404030204" pitchFamily="34" charset="0"/>
                <a:ea typeface="宋体" panose="02010600030101010101" pitchFamily="2" charset="-122"/>
                <a:cs typeface="Calibri" panose="020F0702030404030204" pitchFamily="34" charset="0"/>
                <a:sym typeface="+mn-ea"/>
              </a:rPr>
              <a:t> </a:t>
            </a:r>
            <a:r>
              <a:rPr altLang="zh-CN" sz="2400" dirty="0">
                <a:effectLst/>
                <a:latin typeface="Calibri" panose="020F0702030404030204" pitchFamily="34" charset="0"/>
                <a:ea typeface="宋体" panose="02010600030101010101" pitchFamily="2" charset="-122"/>
                <a:cs typeface="Calibri" panose="020F0702030404030204" pitchFamily="34" charset="0"/>
                <a:sym typeface="+mn-ea"/>
              </a:rPr>
              <a:t>why college students should </a:t>
            </a:r>
            <a:r>
              <a:rPr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engage</a:t>
            </a:r>
            <a:r>
              <a:rPr altLang="zh-CN" sz="2400" b="1" dirty="0">
                <a:effectLst/>
                <a:latin typeface="Calibri" panose="020F0702030404030204" pitchFamily="34" charset="0"/>
                <a:ea typeface="宋体" panose="02010600030101010101" pitchFamily="2" charset="-122"/>
                <a:cs typeface="Calibri" panose="020F0702030404030204" pitchFamily="34" charset="0"/>
                <a:sym typeface="+mn-ea"/>
              </a:rPr>
              <a:t> </a:t>
            </a:r>
            <a:r>
              <a:rPr altLang="zh-CN" sz="2400" dirty="0">
                <a:effectLst/>
                <a:latin typeface="Calibri" panose="020F0702030404030204" pitchFamily="34" charset="0"/>
                <a:ea typeface="宋体" panose="02010600030101010101" pitchFamily="2" charset="-122"/>
                <a:cs typeface="Calibri" panose="020F0702030404030204" pitchFamily="34" charset="0"/>
                <a:sym typeface="+mn-ea"/>
              </a:rPr>
              <a:t>in</a:t>
            </a:r>
            <a:r>
              <a:rPr altLang="zh-CN" sz="2400" b="1" dirty="0">
                <a:effectLst/>
                <a:latin typeface="Calibri" panose="020F0702030404030204" pitchFamily="34" charset="0"/>
                <a:ea typeface="宋体" panose="02010600030101010101" pitchFamily="2" charset="-122"/>
                <a:cs typeface="Calibri" panose="020F0702030404030204" pitchFamily="34" charset="0"/>
                <a:sym typeface="+mn-ea"/>
              </a:rPr>
              <a:t> </a:t>
            </a:r>
            <a:r>
              <a:rPr altLang="zh-CN" sz="2400" dirty="0">
                <a:effectLst/>
                <a:latin typeface="Calibri" panose="020F0702030404030204" pitchFamily="34" charset="0"/>
                <a:ea typeface="宋体" panose="02010600030101010101" pitchFamily="2" charset="-122"/>
                <a:cs typeface="Calibri" panose="020F0702030404030204" pitchFamily="34" charset="0"/>
                <a:sym typeface="+mn-ea"/>
              </a:rPr>
              <a:t>academic pursuits.</a:t>
            </a:r>
            <a:endParaRPr lang="zh-CN" altLang="zh-CN" sz="2400" dirty="0"/>
          </a:p>
        </p:txBody>
      </p:sp>
      <p:sp>
        <p:nvSpPr>
          <p:cNvPr id="30" name="文本框 29"/>
          <p:cNvSpPr txBox="1"/>
          <p:nvPr/>
        </p:nvSpPr>
        <p:spPr>
          <a:xfrm>
            <a:off x="1089200" y="5350408"/>
            <a:ext cx="8240395" cy="460375"/>
          </a:xfrm>
          <a:prstGeom prst="rect">
            <a:avLst/>
          </a:prstGeom>
          <a:noFill/>
        </p:spPr>
        <p:txBody>
          <a:bodyPr wrap="none" rtlCol="0">
            <a:spAutoFit/>
          </a:bodyPr>
          <a:lstStyle/>
          <a:p>
            <a:pPr algn="l"/>
            <a:r>
              <a:rPr altLang="zh-CN" sz="2400" dirty="0">
                <a:latin typeface="Calibri" panose="020F0702030404030204" pitchFamily="34" charset="0"/>
                <a:ea typeface="宋体" panose="02010600030101010101" pitchFamily="2" charset="-122"/>
                <a:cs typeface="Calibri" panose="020F0702030404030204" pitchFamily="34" charset="0"/>
                <a:sym typeface="+mn-ea"/>
              </a:rPr>
              <a:t>He has a</a:t>
            </a:r>
            <a:r>
              <a:rPr altLang="zh-CN" sz="2400" b="1" dirty="0">
                <a:latin typeface="Calibri" panose="020F0702030404030204" pitchFamily="34" charset="0"/>
                <a:ea typeface="宋体" panose="02010600030101010101" pitchFamily="2" charset="-122"/>
                <a:cs typeface="Calibri" panose="020F0702030404030204" pitchFamily="34" charset="0"/>
                <a:sym typeface="+mn-ea"/>
              </a:rPr>
              <a:t> </a:t>
            </a:r>
            <a:r>
              <a:rPr altLang="zh-CN" sz="2400" dirty="0">
                <a:solidFill>
                  <a:srgbClr val="C00000"/>
                </a:solidFill>
                <a:latin typeface="Calibri" panose="020F0702030404030204" pitchFamily="34" charset="0"/>
                <a:ea typeface="宋体" panose="02010600030101010101" pitchFamily="2" charset="-122"/>
                <a:cs typeface="Calibri" panose="020F0702030404030204" pitchFamily="34" charset="0"/>
                <a:sym typeface="+mn-ea"/>
              </a:rPr>
              <a:t>tendency </a:t>
            </a:r>
            <a:r>
              <a:rPr altLang="zh-CN" sz="2400" dirty="0">
                <a:latin typeface="Calibri" panose="020F0702030404030204" pitchFamily="34" charset="0"/>
                <a:ea typeface="宋体" panose="02010600030101010101" pitchFamily="2" charset="-122"/>
                <a:cs typeface="Calibri" panose="020F0702030404030204" pitchFamily="34" charset="0"/>
                <a:sym typeface="+mn-ea"/>
              </a:rPr>
              <a:t>to </a:t>
            </a:r>
            <a:r>
              <a:rPr altLang="zh-CN" sz="2400" dirty="0">
                <a:solidFill>
                  <a:srgbClr val="C00000"/>
                </a:solidFill>
                <a:latin typeface="Calibri" panose="020F0702030404030204" pitchFamily="34" charset="0"/>
                <a:ea typeface="宋体" panose="02010600030101010101" pitchFamily="2" charset="-122"/>
                <a:cs typeface="Calibri" panose="020F0702030404030204" pitchFamily="34" charset="0"/>
                <a:sym typeface="+mn-ea"/>
              </a:rPr>
              <a:t>delve into</a:t>
            </a:r>
            <a:r>
              <a:rPr altLang="zh-CN" sz="2400" dirty="0">
                <a:latin typeface="Calibri" panose="020F0702030404030204" pitchFamily="34" charset="0"/>
                <a:ea typeface="宋体" panose="02010600030101010101" pitchFamily="2" charset="-122"/>
                <a:cs typeface="Calibri" panose="020F0702030404030204" pitchFamily="34" charset="0"/>
                <a:sym typeface="+mn-ea"/>
              </a:rPr>
              <a:t> the meaning of life </a:t>
            </a:r>
            <a:r>
              <a:rPr altLang="zh-CN" sz="2400" dirty="0">
                <a:solidFill>
                  <a:srgbClr val="C00000"/>
                </a:solidFill>
                <a:latin typeface="Calibri" panose="020F0702030404030204" pitchFamily="34" charset="0"/>
                <a:ea typeface="宋体" panose="02010600030101010101" pitchFamily="2" charset="-122"/>
                <a:cs typeface="Calibri" panose="020F0702030404030204" pitchFamily="34" charset="0"/>
                <a:sym typeface="+mn-ea"/>
              </a:rPr>
              <a:t>on his terms</a:t>
            </a:r>
            <a:r>
              <a:rPr altLang="zh-CN" sz="2400" dirty="0">
                <a:latin typeface="Calibri" panose="020F0702030404030204" pitchFamily="34" charset="0"/>
                <a:ea typeface="宋体" panose="02010600030101010101" pitchFamily="2" charset="-122"/>
                <a:cs typeface="Calibri" panose="020F0702030404030204" pitchFamily="34" charset="0"/>
                <a:sym typeface="+mn-ea"/>
              </a:rPr>
              <a:t>.</a:t>
            </a:r>
            <a:r>
              <a:rPr altLang="zh-CN" sz="2400" dirty="0">
                <a:solidFill>
                  <a:srgbClr val="C00000"/>
                </a:solidFill>
                <a:latin typeface="Calibri" panose="020F0702030404030204" pitchFamily="34" charset="0"/>
                <a:ea typeface="宋体" panose="02010600030101010101" pitchFamily="2" charset="-122"/>
                <a:cs typeface="Calibri" panose="020F0702030404030204" pitchFamily="34" charset="0"/>
                <a:sym typeface="+mn-ea"/>
              </a:rPr>
              <a:t> </a:t>
            </a:r>
            <a:endParaRPr lang="en-US" altLang="zh-CN" sz="2400" dirty="0">
              <a:solidFill>
                <a:srgbClr val="C00000"/>
              </a:solidFill>
              <a:effectLst/>
              <a:latin typeface="Calibri" panose="020F0702030404030204" pitchFamily="34" charset="0"/>
              <a:ea typeface="等线" panose="02010600030101010101" pitchFamily="2" charset="-122"/>
              <a:cs typeface="Calibri" panose="020F0702030404030204" pitchFamily="34" charset="0"/>
            </a:endParaRPr>
          </a:p>
        </p:txBody>
      </p:sp>
    </p:spTree>
    <p:extLst>
      <p:ext uri="{BB962C8B-B14F-4D97-AF65-F5344CB8AC3E}">
        <p14:creationId xmlns:p14="http://schemas.microsoft.com/office/powerpoint/2010/main" val="348820553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00405" y="1634204"/>
            <a:ext cx="10805795" cy="2355517"/>
          </a:xfrm>
          <a:prstGeom prst="rect">
            <a:avLst/>
          </a:prstGeom>
          <a:noFill/>
        </p:spPr>
        <p:txBody>
          <a:bodyPr wrap="square">
            <a:spAutoFit/>
          </a:bodyPr>
          <a:lstStyle/>
          <a:p>
            <a:pPr algn="l" fontAlgn="auto">
              <a:lnSpc>
                <a:spcPct val="120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20000"/>
              </a:lnSpc>
            </a:pPr>
            <a:r>
              <a:rPr lang="en-US" altLang="zh-CN" sz="2400" i="1" dirty="0">
                <a:solidFill>
                  <a:srgbClr val="0070C0"/>
                </a:solidFill>
                <a:latin typeface="Calibri" panose="020F0702030404030204" pitchFamily="34" charset="0"/>
                <a:ea typeface="黑体" panose="02010609060101010101" pitchFamily="49" charset="-122"/>
                <a:cs typeface="Calibri" panose="020F0702030404030204" pitchFamily="34" charset="0"/>
              </a:rPr>
              <a:t>Translate the following Chinese sentences into English while using the words or expressions given in the brackets.</a:t>
            </a:r>
            <a:endParaRPr lang="en-US" altLang="zh-CN" sz="1200" i="1" dirty="0">
              <a:solidFill>
                <a:srgbClr val="0070C0"/>
              </a:solidFill>
              <a:effectLst/>
              <a:latin typeface="Calibri" panose="020F0502020204030204" pitchFamily="34" charset="0"/>
              <a:ea typeface="黑体" panose="02010609060101010101" pitchFamily="49" charset="-122"/>
              <a:cs typeface="Calibri" panose="020F0502020204030204" pitchFamily="34" charset="0"/>
            </a:endParaRPr>
          </a:p>
          <a:p>
            <a:pPr algn="just">
              <a:lnSpc>
                <a:spcPts val="2000"/>
              </a:lnSpc>
            </a:pPr>
            <a:endParaRPr lang="en-US" altLang="zh-CN" sz="1200" dirty="0">
              <a:latin typeface="微软雅黑" panose="020B0503020204020204" charset="-122"/>
              <a:ea typeface="微软雅黑" panose="020B0503020204020204" charset="-122"/>
              <a:cs typeface="微软雅黑" panose="020B0503020204020204" charset="-122"/>
            </a:endParaRPr>
          </a:p>
          <a:p>
            <a:pPr algn="just"/>
            <a:r>
              <a:rPr lang="en-US" altLang="zh-CN" sz="2200" dirty="0">
                <a:latin typeface="微软雅黑" panose="020B0503020204020204" charset="-122"/>
                <a:ea typeface="微软雅黑" panose="020B0503020204020204" charset="-122"/>
                <a:cs typeface="微软雅黑" panose="020B0503020204020204" charset="-122"/>
                <a:sym typeface="+mn-ea"/>
              </a:rPr>
              <a:t>6. </a:t>
            </a:r>
            <a:r>
              <a:rPr lang="zh-CN" altLang="en-US" sz="2200" dirty="0">
                <a:latin typeface="微软雅黑" panose="020B0503020204020204" charset="-122"/>
                <a:ea typeface="微软雅黑" panose="020B0503020204020204" charset="-122"/>
                <a:cs typeface="微软雅黑" panose="020B0503020204020204" charset="-122"/>
                <a:sym typeface="+mn-ea"/>
              </a:rPr>
              <a:t>父母嘱咐他专注于社会服务工作的同时，不要忘记完成他的课程作业。</a:t>
            </a:r>
            <a:endParaRPr lang="en-US" altLang="zh-CN" sz="2200" dirty="0">
              <a:latin typeface="微软雅黑" panose="020B0503020204020204" charset="-122"/>
              <a:ea typeface="微软雅黑" panose="020B0503020204020204" charset="-122"/>
              <a:cs typeface="微软雅黑" panose="020B0503020204020204" charset="-122"/>
              <a:sym typeface="+mn-ea"/>
            </a:endParaRPr>
          </a:p>
          <a:p>
            <a:pPr algn="just"/>
            <a:r>
              <a:rPr lang="en-US" altLang="zh-CN" sz="2200" dirty="0">
                <a:latin typeface="微软雅黑" panose="020B0503020204020204" charset="-122"/>
                <a:ea typeface="微软雅黑" panose="020B0503020204020204" charset="-122"/>
                <a:cs typeface="微软雅黑" panose="020B0503020204020204" charset="-122"/>
                <a:sym typeface="+mn-ea"/>
              </a:rPr>
              <a:t>(lose sight of, absorb) </a:t>
            </a:r>
          </a:p>
        </p:txBody>
      </p:sp>
      <p:sp>
        <p:nvSpPr>
          <p:cNvPr id="10" name="文本框 9"/>
          <p:cNvSpPr txBox="1"/>
          <p:nvPr/>
        </p:nvSpPr>
        <p:spPr>
          <a:xfrm>
            <a:off x="6897621" y="4815653"/>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2" name="图片 21"/>
          <p:cNvPicPr>
            <a:picLocks noChangeAspect="1"/>
          </p:cNvPicPr>
          <p:nvPr/>
        </p:nvPicPr>
        <p:blipFill>
          <a:blip r:embed="rId2"/>
          <a:stretch>
            <a:fillRect/>
          </a:stretch>
        </p:blipFill>
        <p:spPr>
          <a:xfrm>
            <a:off x="614552" y="1595837"/>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31" name="文本框 30"/>
          <p:cNvSpPr txBox="1"/>
          <p:nvPr/>
        </p:nvSpPr>
        <p:spPr>
          <a:xfrm>
            <a:off x="958276" y="4064000"/>
            <a:ext cx="10681069" cy="830997"/>
          </a:xfrm>
          <a:prstGeom prst="rect">
            <a:avLst/>
          </a:prstGeom>
          <a:noFill/>
        </p:spPr>
        <p:txBody>
          <a:bodyPr wrap="square" rtlCol="0">
            <a:spAutoFit/>
          </a:bodyPr>
          <a:lstStyle/>
          <a:p>
            <a:pPr algn="just"/>
            <a:r>
              <a:rPr altLang="zh-CN" sz="2400" dirty="0">
                <a:effectLst/>
                <a:latin typeface="Calibri" panose="020F0702030404030204" pitchFamily="34" charset="0"/>
                <a:ea typeface="宋体" panose="02010600030101010101" pitchFamily="2" charset="-122"/>
                <a:cs typeface="Calibri" panose="020F0702030404030204" pitchFamily="34" charset="0"/>
                <a:sym typeface="+mn-ea"/>
              </a:rPr>
              <a:t>His parents told him not to</a:t>
            </a:r>
            <a:r>
              <a:rPr altLang="zh-CN" sz="2400" b="1" dirty="0">
                <a:effectLst/>
                <a:latin typeface="Calibri" panose="020F0702030404030204" pitchFamily="34" charset="0"/>
                <a:ea typeface="宋体" panose="02010600030101010101" pitchFamily="2" charset="-122"/>
                <a:cs typeface="Calibri" panose="020F0702030404030204" pitchFamily="34" charset="0"/>
                <a:sym typeface="+mn-ea"/>
              </a:rPr>
              <a:t> </a:t>
            </a:r>
            <a:r>
              <a:rPr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lose sight of </a:t>
            </a:r>
            <a:r>
              <a:rPr altLang="zh-CN" sz="2400" dirty="0">
                <a:effectLst/>
                <a:latin typeface="Calibri" panose="020F0702030404030204" pitchFamily="34" charset="0"/>
                <a:ea typeface="宋体" panose="02010600030101010101" pitchFamily="2" charset="-122"/>
                <a:cs typeface="Calibri" panose="020F0702030404030204" pitchFamily="34" charset="0"/>
                <a:sym typeface="+mn-ea"/>
              </a:rPr>
              <a:t>his coursework when he was </a:t>
            </a:r>
            <a:r>
              <a:rPr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absorbed</a:t>
            </a:r>
            <a:r>
              <a:rPr altLang="zh-CN" sz="2400" dirty="0">
                <a:effectLst/>
                <a:latin typeface="Calibri" panose="020F0702030404030204" pitchFamily="34" charset="0"/>
                <a:ea typeface="宋体" panose="02010600030101010101" pitchFamily="2" charset="-122"/>
                <a:cs typeface="Calibri" panose="020F0702030404030204" pitchFamily="34" charset="0"/>
                <a:sym typeface="+mn-ea"/>
              </a:rPr>
              <a:t> in social work. </a:t>
            </a:r>
            <a:endParaRPr lang="zh-CN" altLang="zh-CN" sz="2400" dirty="0"/>
          </a:p>
        </p:txBody>
      </p:sp>
    </p:spTree>
    <p:extLst>
      <p:ext uri="{BB962C8B-B14F-4D97-AF65-F5344CB8AC3E}">
        <p14:creationId xmlns:p14="http://schemas.microsoft.com/office/powerpoint/2010/main" val="319306945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31848"/>
            <a:ext cx="11070724" cy="430246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1 Brainstorming</a:t>
            </a:r>
          </a:p>
          <a:p>
            <a:pPr>
              <a:lnSpc>
                <a:spcPct val="114000"/>
              </a:lnSpc>
            </a:pPr>
            <a:r>
              <a:rPr lang="en-US" altLang="zh-CN" sz="2400" i="1" dirty="0">
                <a:solidFill>
                  <a:srgbClr val="0070C0"/>
                </a:solidFill>
                <a:latin typeface="Calibri" panose="020F0702030404030204" pitchFamily="34" charset="0"/>
                <a:cs typeface="Calibri" panose="020F0702030404030204" pitchFamily="34" charset="0"/>
              </a:rPr>
              <a:t>Design the questions for an</a:t>
            </a:r>
            <a:r>
              <a:rPr lang="en-US" altLang="zh-CN" sz="2400" i="1" dirty="0">
                <a:solidFill>
                  <a:srgbClr val="0070C0"/>
                </a:solidFill>
                <a:latin typeface="Calibri" panose="020F0702030404030204" pitchFamily="34" charset="0"/>
                <a:cs typeface="Calibri" panose="020F0702030404030204" pitchFamily="34" charset="0"/>
                <a:sym typeface="+mn-ea"/>
              </a:rPr>
              <a:t> interview with one of the people you know who also attended your university some time ago </a:t>
            </a:r>
            <a:r>
              <a:rPr lang="en-US" altLang="zh-CN" sz="2400" i="1" dirty="0">
                <a:solidFill>
                  <a:srgbClr val="0070C0"/>
                </a:solidFill>
                <a:latin typeface="Calibri" panose="020F0702030404030204" pitchFamily="34" charset="0"/>
                <a:cs typeface="Calibri" panose="020F0702030404030204" pitchFamily="34" charset="0"/>
              </a:rPr>
              <a:t>on the following issues: </a:t>
            </a:r>
          </a:p>
          <a:p>
            <a:pPr>
              <a:lnSpc>
                <a:spcPct val="114000"/>
              </a:lnSpc>
            </a:pPr>
            <a:r>
              <a:rPr lang="en-US" altLang="zh-CN" sz="2400" i="1" dirty="0">
                <a:solidFill>
                  <a:srgbClr val="0070C0"/>
                </a:solidFill>
                <a:latin typeface="Calibri" panose="020F0702030404030204" pitchFamily="34" charset="0"/>
                <a:cs typeface="Calibri" panose="020F0702030404030204" pitchFamily="34" charset="0"/>
              </a:rPr>
              <a:t>late night dorm conversations, courses offered, student organizations or student clubs, average time spent in the library each week, their major concerns at college, etc.</a:t>
            </a:r>
          </a:p>
          <a:p>
            <a:pPr>
              <a:lnSpc>
                <a:spcPct val="114000"/>
              </a:lnSpc>
            </a:pPr>
            <a:endParaRPr lang="en-US" altLang="zh-CN" sz="2400" i="1" dirty="0">
              <a:solidFill>
                <a:srgbClr val="0070C0"/>
              </a:solidFill>
              <a:latin typeface="Calibri" panose="020F0702030404030204" pitchFamily="34" charset="0"/>
              <a:cs typeface="Calibri" panose="020F0702030404030204" pitchFamily="34" charset="0"/>
            </a:endParaRPr>
          </a:p>
          <a:p>
            <a:pPr>
              <a:lnSpc>
                <a:spcPct val="114000"/>
              </a:lnSpc>
            </a:pPr>
            <a:r>
              <a:rPr lang="en-US" altLang="zh-CN" sz="2400" dirty="0">
                <a:latin typeface="Calibri" panose="020F0702030404030204" pitchFamily="34" charset="0"/>
                <a:cs typeface="Calibri" panose="020F0702030404030204" pitchFamily="34" charset="0"/>
              </a:rPr>
              <a:t>1) Work with a group of four students after class to design the questions you are going to ask the interviewee. For example, concerning late night dorm conversations, you can design the following questions:</a:t>
            </a:r>
          </a:p>
        </p:txBody>
      </p:sp>
      <p:pic>
        <p:nvPicPr>
          <p:cNvPr id="14" name="图片 13"/>
          <p:cNvPicPr>
            <a:picLocks noChangeAspect="1"/>
          </p:cNvPicPr>
          <p:nvPr/>
        </p:nvPicPr>
        <p:blipFill>
          <a:blip r:embed="rId2"/>
          <a:stretch>
            <a:fillRect/>
          </a:stretch>
        </p:blipFill>
        <p:spPr>
          <a:xfrm>
            <a:off x="562057" y="1584827"/>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977341030"/>
      </p:ext>
    </p:extLst>
  </p:cSld>
  <p:clrMapOvr>
    <a:masterClrMapping/>
  </p:clrMapOvr>
  <p:transition>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31848"/>
            <a:ext cx="11070724" cy="3881447"/>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1 Brainstorming</a:t>
            </a:r>
          </a:p>
          <a:p>
            <a:pPr>
              <a:lnSpc>
                <a:spcPct val="114000"/>
              </a:lnSpc>
            </a:pPr>
            <a:r>
              <a:rPr lang="en-US" altLang="zh-CN" sz="2400" dirty="0">
                <a:latin typeface="Calibri" panose="020F0702030404030204" pitchFamily="34" charset="0"/>
                <a:cs typeface="Calibri" panose="020F0702030404030204" pitchFamily="34" charset="0"/>
                <a:sym typeface="+mn-ea"/>
              </a:rPr>
              <a:t>• </a:t>
            </a:r>
            <a:r>
              <a:rPr lang="en-US" altLang="zh-CN" sz="2400" dirty="0">
                <a:latin typeface="Calibri" panose="020F0702030404030204" pitchFamily="34" charset="0"/>
                <a:cs typeface="Calibri" panose="020F0702030404030204" pitchFamily="34" charset="0"/>
              </a:rPr>
              <a:t>Did you have late night conversations in the dorm before you went to sleep?</a:t>
            </a:r>
          </a:p>
          <a:p>
            <a:pPr>
              <a:lnSpc>
                <a:spcPct val="114000"/>
              </a:lnSpc>
            </a:pPr>
            <a:r>
              <a:rPr lang="en-US" altLang="zh-CN" sz="2400" dirty="0">
                <a:latin typeface="Calibri" panose="020F0702030404030204" pitchFamily="34" charset="0"/>
                <a:cs typeface="Calibri" panose="020F0702030404030204" pitchFamily="34" charset="0"/>
              </a:rPr>
              <a:t>• Can you give any specific examples?</a:t>
            </a:r>
          </a:p>
          <a:p>
            <a:pPr>
              <a:lnSpc>
                <a:spcPct val="114000"/>
              </a:lnSpc>
            </a:pPr>
            <a:r>
              <a:rPr lang="en-US" altLang="zh-CN" sz="2400" dirty="0">
                <a:latin typeface="Calibri" panose="020F0702030404030204" pitchFamily="34" charset="0"/>
                <a:cs typeface="Calibri" panose="020F0702030404030204" pitchFamily="34" charset="0"/>
              </a:rPr>
              <a:t>• Did you find those conversations interesting and inspirational? Why?</a:t>
            </a:r>
          </a:p>
          <a:p>
            <a:pPr>
              <a:lnSpc>
                <a:spcPct val="114000"/>
              </a:lnSpc>
            </a:pPr>
            <a:endParaRPr lang="en-US" altLang="zh-CN" sz="2400" dirty="0">
              <a:latin typeface="Calibri" panose="020F0702030404030204" pitchFamily="34" charset="0"/>
              <a:cs typeface="Calibri" panose="020F0702030404030204" pitchFamily="34" charset="0"/>
            </a:endParaRPr>
          </a:p>
          <a:p>
            <a:pPr>
              <a:lnSpc>
                <a:spcPct val="114000"/>
              </a:lnSpc>
            </a:pPr>
            <a:r>
              <a:rPr lang="en-US" altLang="zh-CN" sz="2400" dirty="0">
                <a:latin typeface="Calibri" panose="020F0702030404030204" pitchFamily="34" charset="0"/>
                <a:cs typeface="Calibri" panose="020F0702030404030204" pitchFamily="34" charset="0"/>
              </a:rPr>
              <a:t>2)  Work with your peers and finish designing the questions on the themes </a:t>
            </a:r>
          </a:p>
          <a:p>
            <a:pPr>
              <a:lnSpc>
                <a:spcPct val="114000"/>
              </a:lnSpc>
            </a:pPr>
            <a:r>
              <a:rPr lang="en-US" altLang="zh-CN" sz="2400" dirty="0">
                <a:latin typeface="Calibri" panose="020F0702030404030204" pitchFamily="34" charset="0"/>
                <a:cs typeface="Calibri" panose="020F0702030404030204" pitchFamily="34" charset="0"/>
              </a:rPr>
              <a:t>suggested above. You may add some topics around which your questions will </a:t>
            </a:r>
          </a:p>
          <a:p>
            <a:pPr>
              <a:lnSpc>
                <a:spcPct val="114000"/>
              </a:lnSpc>
            </a:pPr>
            <a:r>
              <a:rPr lang="en-US" altLang="zh-CN" sz="2400" dirty="0">
                <a:latin typeface="Calibri" panose="020F0702030404030204" pitchFamily="34" charset="0"/>
                <a:cs typeface="Calibri" panose="020F0702030404030204" pitchFamily="34" charset="0"/>
              </a:rPr>
              <a:t>be designed.</a:t>
            </a:r>
          </a:p>
        </p:txBody>
      </p:sp>
      <p:pic>
        <p:nvPicPr>
          <p:cNvPr id="14" name="图片 13"/>
          <p:cNvPicPr>
            <a:picLocks noChangeAspect="1"/>
          </p:cNvPicPr>
          <p:nvPr/>
        </p:nvPicPr>
        <p:blipFill>
          <a:blip r:embed="rId3"/>
          <a:stretch>
            <a:fillRect/>
          </a:stretch>
        </p:blipFill>
        <p:spPr>
          <a:xfrm>
            <a:off x="562057" y="1584827"/>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545345277"/>
      </p:ext>
    </p:extLst>
  </p:cSld>
  <p:clrMapOvr>
    <a:masterClrMapping/>
  </p:clrMapOvr>
  <p:transition>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31848"/>
            <a:ext cx="11070724" cy="3460434"/>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1 Brainstorming</a:t>
            </a:r>
          </a:p>
          <a:p>
            <a:pPr>
              <a:lnSpc>
                <a:spcPct val="114000"/>
              </a:lnSpc>
            </a:pPr>
            <a:endParaRPr lang="en-US" altLang="zh-CN" sz="2400" dirty="0">
              <a:latin typeface="Calibri" panose="020F0702030404030204" pitchFamily="34" charset="0"/>
              <a:cs typeface="Calibri" panose="020F0702030404030204" pitchFamily="34" charset="0"/>
            </a:endParaRPr>
          </a:p>
          <a:p>
            <a:pPr>
              <a:lnSpc>
                <a:spcPct val="114000"/>
              </a:lnSpc>
            </a:pPr>
            <a:r>
              <a:rPr lang="en-US" altLang="zh-CN" sz="2400" dirty="0">
                <a:latin typeface="Calibri" panose="020F0702030404030204" pitchFamily="34" charset="0"/>
                <a:cs typeface="Calibri" panose="020F0702030404030204" pitchFamily="34" charset="0"/>
              </a:rPr>
              <a:t>3) Conduct the interview with your peers and record the interview (Remember to </a:t>
            </a:r>
          </a:p>
          <a:p>
            <a:pPr>
              <a:lnSpc>
                <a:spcPct val="114000"/>
              </a:lnSpc>
            </a:pPr>
            <a:r>
              <a:rPr lang="en-US" altLang="zh-CN" sz="2400" dirty="0">
                <a:latin typeface="Calibri" panose="020F0702030404030204" pitchFamily="34" charset="0"/>
                <a:cs typeface="Calibri" panose="020F0702030404030204" pitchFamily="34" charset="0"/>
              </a:rPr>
              <a:t>ask for permission to record the interview).</a:t>
            </a:r>
          </a:p>
          <a:p>
            <a:pPr>
              <a:lnSpc>
                <a:spcPct val="114000"/>
              </a:lnSpc>
            </a:pPr>
            <a:endParaRPr lang="en-US" altLang="zh-CN" sz="2400" dirty="0">
              <a:latin typeface="Calibri" panose="020F0702030404030204" pitchFamily="34" charset="0"/>
              <a:cs typeface="Calibri" panose="020F0702030404030204" pitchFamily="34" charset="0"/>
            </a:endParaRPr>
          </a:p>
          <a:p>
            <a:pPr>
              <a:lnSpc>
                <a:spcPct val="114000"/>
              </a:lnSpc>
            </a:pPr>
            <a:r>
              <a:rPr lang="en-US" altLang="zh-CN" sz="2400" dirty="0">
                <a:latin typeface="Calibri" panose="020F0702030404030204" pitchFamily="34" charset="0"/>
                <a:cs typeface="Calibri" panose="020F0702030404030204" pitchFamily="34" charset="0"/>
              </a:rPr>
              <a:t>4) Analyse the interview to see the major differences between the interviewee’s </a:t>
            </a:r>
          </a:p>
          <a:p>
            <a:pPr>
              <a:lnSpc>
                <a:spcPct val="114000"/>
              </a:lnSpc>
            </a:pPr>
            <a:r>
              <a:rPr lang="en-US" altLang="zh-CN" sz="2400" dirty="0">
                <a:latin typeface="Calibri" panose="020F0702030404030204" pitchFamily="34" charset="0"/>
                <a:cs typeface="Calibri" panose="020F0702030404030204" pitchFamily="34" charset="0"/>
              </a:rPr>
              <a:t>college life and yours.</a:t>
            </a:r>
          </a:p>
        </p:txBody>
      </p:sp>
      <p:pic>
        <p:nvPicPr>
          <p:cNvPr id="14" name="图片 13"/>
          <p:cNvPicPr>
            <a:picLocks noChangeAspect="1"/>
          </p:cNvPicPr>
          <p:nvPr/>
        </p:nvPicPr>
        <p:blipFill>
          <a:blip r:embed="rId2"/>
          <a:stretch>
            <a:fillRect/>
          </a:stretch>
        </p:blipFill>
        <p:spPr>
          <a:xfrm>
            <a:off x="562057" y="1584827"/>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95516761"/>
      </p:ext>
    </p:extLst>
  </p:cSld>
  <p:clrMapOvr>
    <a:masterClrMapping/>
  </p:clrMapOvr>
  <p:transition>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31848"/>
            <a:ext cx="11070724" cy="1776384"/>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Writing task </a:t>
            </a:r>
          </a:p>
          <a:p>
            <a:pPr marL="457200" indent="-457200">
              <a:lnSpc>
                <a:spcPct val="114000"/>
              </a:lnSpc>
              <a:buAutoNum type="arabicParenR"/>
            </a:pPr>
            <a:r>
              <a:rPr lang="en-US" altLang="zh-CN" sz="2400" i="1" dirty="0">
                <a:solidFill>
                  <a:srgbClr val="0070C0"/>
                </a:solidFill>
                <a:latin typeface="Calibri" panose="020F0702030404030204" pitchFamily="34" charset="0"/>
                <a:cs typeface="Calibri" panose="020F0702030404030204" pitchFamily="34" charset="0"/>
              </a:rPr>
              <a:t>Complete the following sentences following the examples, using the expressions in the brackets. </a:t>
            </a:r>
          </a:p>
        </p:txBody>
      </p:sp>
      <p:pic>
        <p:nvPicPr>
          <p:cNvPr id="14" name="图片 13"/>
          <p:cNvPicPr>
            <a:picLocks noChangeAspect="1"/>
          </p:cNvPicPr>
          <p:nvPr/>
        </p:nvPicPr>
        <p:blipFill>
          <a:blip r:embed="rId2"/>
          <a:stretch>
            <a:fillRect/>
          </a:stretch>
        </p:blipFill>
        <p:spPr>
          <a:xfrm>
            <a:off x="562057" y="1584827"/>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文本框 14"/>
          <p:cNvSpPr txBox="1"/>
          <p:nvPr/>
        </p:nvSpPr>
        <p:spPr>
          <a:xfrm>
            <a:off x="7216300" y="5155392"/>
            <a:ext cx="184731" cy="461665"/>
          </a:xfrm>
          <a:prstGeom prst="rect">
            <a:avLst/>
          </a:prstGeom>
          <a:noFill/>
        </p:spPr>
        <p:txBody>
          <a:bodyPr wrap="none" rtlCol="0">
            <a:spAutoFit/>
          </a:bodyPr>
          <a:lstStyle/>
          <a:p>
            <a:pPr algn="l"/>
            <a:endParaRPr lang="zh-CN" altLang="en-US" sz="2400" dirty="0">
              <a:effectLst/>
              <a:latin typeface="Times New Roman" panose="02020703060505090304" pitchFamily="18" charset="0"/>
              <a:ea typeface="宋体" panose="02010600030101010101" pitchFamily="2" charset="-122"/>
            </a:endParaRPr>
          </a:p>
        </p:txBody>
      </p:sp>
      <p:sp>
        <p:nvSpPr>
          <p:cNvPr id="17" name="文本框 16"/>
          <p:cNvSpPr txBox="1"/>
          <p:nvPr/>
        </p:nvSpPr>
        <p:spPr>
          <a:xfrm>
            <a:off x="1280401" y="3473325"/>
            <a:ext cx="10301999" cy="1776384"/>
          </a:xfrm>
          <a:prstGeom prst="rect">
            <a:avLst/>
          </a:prstGeom>
          <a:noFill/>
        </p:spPr>
        <p:txBody>
          <a:bodyPr wrap="square" rtlCol="0">
            <a:spAutoFit/>
          </a:bodyPr>
          <a:lstStyle/>
          <a:p>
            <a:pPr algn="l">
              <a:lnSpc>
                <a:spcPct val="114000"/>
              </a:lnSpc>
            </a:pPr>
            <a:r>
              <a:rPr lang="en-US" altLang="zh-CN" sz="2400" dirty="0">
                <a:latin typeface="Times New Roman" panose="02020703060505090304" pitchFamily="18" charset="0"/>
                <a:ea typeface="宋体" panose="02010600030101010101" pitchFamily="2" charset="-122"/>
              </a:rPr>
              <a:t>a. If digital products had not been invented, what would have happened to our campus life? (</a:t>
            </a:r>
            <a:r>
              <a:rPr lang="en-US" altLang="zh-CN" sz="2400" i="1" dirty="0">
                <a:latin typeface="Times New Roman" panose="02020703060505090304" pitchFamily="18" charset="0"/>
                <a:ea typeface="宋体" panose="02010600030101010101" pitchFamily="2" charset="-122"/>
              </a:rPr>
              <a:t>would have done/would not have done</a:t>
            </a:r>
            <a:r>
              <a:rPr lang="en-US" altLang="zh-CN" sz="2400" dirty="0">
                <a:latin typeface="Times New Roman" panose="02020703060505090304" pitchFamily="18" charset="0"/>
                <a:ea typeface="宋体" panose="02010600030101010101" pitchFamily="2" charset="-122"/>
              </a:rPr>
              <a:t>)</a:t>
            </a:r>
          </a:p>
          <a:p>
            <a:pPr algn="l">
              <a:lnSpc>
                <a:spcPct val="114000"/>
              </a:lnSpc>
            </a:pPr>
            <a:r>
              <a:rPr lang="en-US" altLang="zh-CN" sz="2400" dirty="0">
                <a:latin typeface="Times New Roman" panose="02020703060505090304" pitchFamily="18" charset="0"/>
                <a:ea typeface="宋体" panose="02010600030101010101" pitchFamily="2" charset="-122"/>
              </a:rPr>
              <a:t>    Had it not been those laten ight dorm discussions,  </a:t>
            </a:r>
          </a:p>
          <a:p>
            <a:pPr>
              <a:lnSpc>
                <a:spcPct val="114000"/>
              </a:lnSpc>
            </a:pPr>
            <a:r>
              <a:rPr lang="en-US" altLang="zh-CN" sz="2400" dirty="0">
                <a:latin typeface="Times New Roman" panose="02020703060505090304" pitchFamily="18" charset="0"/>
                <a:ea typeface="宋体" panose="02010600030101010101" pitchFamily="2" charset="-122"/>
              </a:rPr>
              <a:t>I _</a:t>
            </a:r>
            <a:r>
              <a:rPr lang="en-US" altLang="zh-CN" sz="2400" dirty="0">
                <a:latin typeface="Times New Roman" panose="02020703060505090304" pitchFamily="18" charset="0"/>
                <a:sym typeface="+mn-ea"/>
              </a:rPr>
              <a:t>_____</a:t>
            </a:r>
            <a:r>
              <a:rPr lang="en-US" altLang="zh-CN" sz="2400" dirty="0">
                <a:latin typeface="Times New Roman" panose="02020703060505090304" pitchFamily="18" charset="0"/>
                <a:ea typeface="宋体" panose="02010600030101010101" pitchFamily="2" charset="-122"/>
              </a:rPr>
              <a:t>_____________________________.   </a:t>
            </a:r>
          </a:p>
        </p:txBody>
      </p:sp>
      <p:sp>
        <p:nvSpPr>
          <p:cNvPr id="18" name="文本框 17"/>
          <p:cNvSpPr txBox="1"/>
          <p:nvPr/>
        </p:nvSpPr>
        <p:spPr>
          <a:xfrm>
            <a:off x="11139714" y="6411686"/>
            <a:ext cx="54429" cy="461665"/>
          </a:xfrm>
          <a:prstGeom prst="rect">
            <a:avLst/>
          </a:prstGeom>
          <a:noFill/>
        </p:spPr>
        <p:txBody>
          <a:bodyPr wrap="square" rtlCol="0">
            <a:spAutoFit/>
          </a:bodyPr>
          <a:lstStyle/>
          <a:p>
            <a:pPr algn="l"/>
            <a:endParaRPr lang="zh-CN" altLang="en-US" sz="2400" dirty="0">
              <a:effectLst/>
              <a:latin typeface="Times New Roman" panose="02020703060505090304" pitchFamily="18" charset="0"/>
              <a:ea typeface="宋体" panose="02010600030101010101" pitchFamily="2" charset="-122"/>
            </a:endParaRPr>
          </a:p>
        </p:txBody>
      </p:sp>
      <p:sp>
        <p:nvSpPr>
          <p:cNvPr id="21" name="文本框 20"/>
          <p:cNvSpPr txBox="1"/>
          <p:nvPr/>
        </p:nvSpPr>
        <p:spPr>
          <a:xfrm>
            <a:off x="1825082" y="4705057"/>
            <a:ext cx="5160010" cy="460375"/>
          </a:xfrm>
          <a:prstGeom prst="rect">
            <a:avLst/>
          </a:prstGeom>
          <a:noFill/>
        </p:spPr>
        <p:txBody>
          <a:bodyPr wrap="square" rtlCol="0">
            <a:spAutoFit/>
          </a:bodyPr>
          <a:lstStyle/>
          <a:p>
            <a:pPr algn="l"/>
            <a:r>
              <a:rPr lang="en-US" altLang="zh-CN" sz="2400" dirty="0">
                <a:solidFill>
                  <a:srgbClr val="C00000"/>
                </a:solidFill>
                <a:effectLst/>
                <a:latin typeface="Times New Roman" panose="02020703060505090304" pitchFamily="18" charset="0"/>
                <a:ea typeface="宋体" panose="02010600030101010101" pitchFamily="2" charset="-122"/>
              </a:rPr>
              <a:t>would not have been so open-minded</a:t>
            </a:r>
            <a:endParaRPr lang="zh-CN" altLang="en-US" sz="2400" dirty="0">
              <a:solidFill>
                <a:srgbClr val="C00000"/>
              </a:solidFill>
              <a:effectLst/>
              <a:latin typeface="Times New Roman" panose="02020703060505090304" pitchFamily="18" charset="0"/>
              <a:ea typeface="宋体" panose="02010600030101010101" pitchFamily="2" charset="-122"/>
            </a:endParaRPr>
          </a:p>
        </p:txBody>
      </p:sp>
    </p:spTree>
    <p:extLst>
      <p:ext uri="{BB962C8B-B14F-4D97-AF65-F5344CB8AC3E}">
        <p14:creationId xmlns:p14="http://schemas.microsoft.com/office/powerpoint/2010/main" val="14509260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376210"/>
            <a:ext cx="11070724" cy="1776384"/>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Writing task </a:t>
            </a:r>
          </a:p>
          <a:p>
            <a:pPr marL="457200" indent="-457200">
              <a:lnSpc>
                <a:spcPct val="114000"/>
              </a:lnSpc>
              <a:buAutoNum type="arabicParenR"/>
            </a:pPr>
            <a:r>
              <a:rPr lang="en-US" altLang="zh-CN" sz="2400" i="1" dirty="0">
                <a:solidFill>
                  <a:srgbClr val="0070C0"/>
                </a:solidFill>
                <a:latin typeface="Calibri" panose="020F0702030404030204" pitchFamily="34" charset="0"/>
                <a:cs typeface="Calibri" panose="020F0702030404030204" pitchFamily="34" charset="0"/>
              </a:rPr>
              <a:t>Complete the following sentences following the examples, using the expressions in the brackets. </a:t>
            </a:r>
          </a:p>
        </p:txBody>
      </p:sp>
      <p:pic>
        <p:nvPicPr>
          <p:cNvPr id="14" name="图片 13"/>
          <p:cNvPicPr>
            <a:picLocks noChangeAspect="1"/>
          </p:cNvPicPr>
          <p:nvPr/>
        </p:nvPicPr>
        <p:blipFill>
          <a:blip r:embed="rId2"/>
          <a:stretch>
            <a:fillRect/>
          </a:stretch>
        </p:blipFill>
        <p:spPr>
          <a:xfrm>
            <a:off x="562057" y="132918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文本框 14"/>
          <p:cNvSpPr txBox="1"/>
          <p:nvPr/>
        </p:nvSpPr>
        <p:spPr>
          <a:xfrm>
            <a:off x="7216300" y="4693277"/>
            <a:ext cx="184731" cy="461665"/>
          </a:xfrm>
          <a:prstGeom prst="rect">
            <a:avLst/>
          </a:prstGeom>
          <a:noFill/>
        </p:spPr>
        <p:txBody>
          <a:bodyPr wrap="none" rtlCol="0">
            <a:spAutoFit/>
          </a:bodyPr>
          <a:lstStyle/>
          <a:p>
            <a:pPr algn="l"/>
            <a:endParaRPr lang="zh-CN" altLang="en-US" sz="2400" dirty="0">
              <a:effectLst/>
              <a:latin typeface="Times New Roman" panose="02020703060505090304" pitchFamily="18" charset="0"/>
              <a:ea typeface="宋体" panose="02010600030101010101" pitchFamily="2" charset="-122"/>
            </a:endParaRPr>
          </a:p>
        </p:txBody>
      </p:sp>
      <p:sp>
        <p:nvSpPr>
          <p:cNvPr id="17" name="文本框 16"/>
          <p:cNvSpPr txBox="1"/>
          <p:nvPr/>
        </p:nvSpPr>
        <p:spPr>
          <a:xfrm>
            <a:off x="436789" y="3011210"/>
            <a:ext cx="11145611" cy="3015441"/>
          </a:xfrm>
          <a:prstGeom prst="rect">
            <a:avLst/>
          </a:prstGeom>
          <a:noFill/>
        </p:spPr>
        <p:txBody>
          <a:bodyPr wrap="square" rtlCol="0">
            <a:spAutoFit/>
          </a:bodyPr>
          <a:lstStyle/>
          <a:p>
            <a:pPr algn="l">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b. Campus culture was not as colorful as it is now. (</a:t>
            </a:r>
            <a:r>
              <a:rPr lang="en-US" altLang="zh-CN" sz="2400" i="1" dirty="0">
                <a:latin typeface="Calibri" panose="020F0502020204030204" pitchFamily="34" charset="0"/>
                <a:ea typeface="宋体" panose="02010600030101010101" pitchFamily="2" charset="-122"/>
                <a:cs typeface="Calibri" panose="020F0502020204030204" pitchFamily="34" charset="0"/>
              </a:rPr>
              <a:t>as.... as</a:t>
            </a:r>
            <a:r>
              <a:rPr lang="en-US" altLang="zh-CN" sz="2400" dirty="0">
                <a:latin typeface="Calibri" panose="020F0502020204030204" pitchFamily="34" charset="0"/>
                <a:ea typeface="宋体" panose="02010600030101010101" pitchFamily="2" charset="-122"/>
                <a:cs typeface="Calibri" panose="020F0502020204030204" pitchFamily="34" charset="0"/>
              </a:rPr>
              <a:t>)</a:t>
            </a:r>
          </a:p>
          <a:p>
            <a:pPr algn="l">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We should </a:t>
            </a: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 use our cellphones _______________________ to better connect ourselves   with the outside world.</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c. Campus is the place where we can experience different cultures. (</a:t>
            </a:r>
            <a:r>
              <a:rPr lang="en-US" altLang="zh-CN" sz="2400" i="1" dirty="0">
                <a:latin typeface="Calibri" panose="020F0502020204030204" pitchFamily="34" charset="0"/>
                <a:ea typeface="宋体" panose="02010600030101010101" pitchFamily="2" charset="-122"/>
                <a:cs typeface="Calibri" panose="020F0502020204030204" pitchFamily="34" charset="0"/>
                <a:sym typeface="+mn-ea"/>
              </a:rPr>
              <a:t>attributive clause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a:t>
            </a: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The interviewee __________  also graduated from the same college ______ I am attending thinks that there are significant differences between the two generations’ college lives.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18" name="文本框 17"/>
          <p:cNvSpPr txBox="1"/>
          <p:nvPr/>
        </p:nvSpPr>
        <p:spPr>
          <a:xfrm>
            <a:off x="11139714" y="5949571"/>
            <a:ext cx="54429" cy="461665"/>
          </a:xfrm>
          <a:prstGeom prst="rect">
            <a:avLst/>
          </a:prstGeom>
          <a:noFill/>
        </p:spPr>
        <p:txBody>
          <a:bodyPr wrap="square" rtlCol="0">
            <a:spAutoFit/>
          </a:bodyPr>
          <a:lstStyle/>
          <a:p>
            <a:pPr algn="l"/>
            <a:endParaRPr lang="zh-CN" altLang="en-US" sz="2400" dirty="0">
              <a:effectLst/>
              <a:latin typeface="Times New Roman" panose="02020703060505090304" pitchFamily="18" charset="0"/>
              <a:ea typeface="宋体" panose="02010600030101010101" pitchFamily="2" charset="-122"/>
            </a:endParaRPr>
          </a:p>
        </p:txBody>
      </p:sp>
      <p:sp>
        <p:nvSpPr>
          <p:cNvPr id="20" name="文本框 19"/>
          <p:cNvSpPr txBox="1"/>
          <p:nvPr/>
        </p:nvSpPr>
        <p:spPr>
          <a:xfrm>
            <a:off x="4884103" y="3404854"/>
            <a:ext cx="3169920" cy="460375"/>
          </a:xfrm>
          <a:prstGeom prst="rect">
            <a:avLst/>
          </a:prstGeom>
          <a:noFill/>
        </p:spPr>
        <p:txBody>
          <a:bodyPr wrap="none" rtlCol="0">
            <a:spAutoFit/>
          </a:bodyPr>
          <a:lstStyle/>
          <a:p>
            <a:pPr algn="l"/>
            <a:r>
              <a:rPr lang="en-US" altLang="zh-CN" sz="2400" dirty="0">
                <a:solidFill>
                  <a:srgbClr val="C00000"/>
                </a:solidFill>
                <a:effectLst/>
                <a:latin typeface="Times New Roman" panose="02020703060505090304" pitchFamily="18" charset="0"/>
                <a:ea typeface="宋体" panose="02010600030101010101" pitchFamily="2" charset="-122"/>
                <a:sym typeface="+mn-ea"/>
              </a:rPr>
              <a:t>as efficiently as possible</a:t>
            </a:r>
            <a:endParaRPr lang="en-US" altLang="zh-CN" sz="2400" dirty="0">
              <a:solidFill>
                <a:srgbClr val="C00000"/>
              </a:solidFill>
              <a:effectLst/>
              <a:latin typeface="Times New Roman" panose="02020703060505090304" pitchFamily="18" charset="0"/>
              <a:ea typeface="宋体" panose="02010600030101010101" pitchFamily="2" charset="-122"/>
            </a:endParaRPr>
          </a:p>
        </p:txBody>
      </p:sp>
      <p:sp>
        <p:nvSpPr>
          <p:cNvPr id="22" name="文本框 21"/>
          <p:cNvSpPr txBox="1"/>
          <p:nvPr/>
        </p:nvSpPr>
        <p:spPr>
          <a:xfrm>
            <a:off x="3104101" y="4628219"/>
            <a:ext cx="784225" cy="460375"/>
          </a:xfrm>
          <a:prstGeom prst="rect">
            <a:avLst/>
          </a:prstGeom>
          <a:noFill/>
        </p:spPr>
        <p:txBody>
          <a:bodyPr wrap="none" rtlCol="0">
            <a:spAutoFit/>
          </a:bodyPr>
          <a:lstStyle/>
          <a:p>
            <a:pPr algn="l"/>
            <a:r>
              <a:rPr lang="en-US" altLang="zh-CN" sz="2400" dirty="0">
                <a:solidFill>
                  <a:srgbClr val="C00000"/>
                </a:solidFill>
                <a:effectLst/>
                <a:latin typeface="Times New Roman" panose="02020703060505090304" pitchFamily="18" charset="0"/>
                <a:ea typeface="宋体" panose="02010600030101010101" pitchFamily="2" charset="-122"/>
              </a:rPr>
              <a:t> </a:t>
            </a:r>
            <a:r>
              <a:rPr lang="en-US" altLang="zh-CN" sz="2400" dirty="0">
                <a:solidFill>
                  <a:srgbClr val="C00000"/>
                </a:solidFill>
                <a:effectLst/>
                <a:latin typeface="Times New Roman" panose="02020703060505090304" pitchFamily="18" charset="0"/>
                <a:ea typeface="宋体" panose="02010600030101010101" pitchFamily="2" charset="-122"/>
                <a:sym typeface="+mn-ea"/>
              </a:rPr>
              <a:t>who</a:t>
            </a:r>
            <a:endParaRPr lang="zh-CN" altLang="en-US" sz="2400" dirty="0">
              <a:solidFill>
                <a:srgbClr val="C00000"/>
              </a:solidFill>
              <a:effectLst/>
              <a:latin typeface="Times New Roman" panose="02020703060505090304" pitchFamily="18" charset="0"/>
              <a:ea typeface="宋体" panose="02010600030101010101" pitchFamily="2" charset="-122"/>
            </a:endParaRPr>
          </a:p>
        </p:txBody>
      </p:sp>
      <p:sp>
        <p:nvSpPr>
          <p:cNvPr id="23" name="文本框 22"/>
          <p:cNvSpPr txBox="1"/>
          <p:nvPr/>
        </p:nvSpPr>
        <p:spPr>
          <a:xfrm>
            <a:off x="9201592" y="4600448"/>
            <a:ext cx="995045" cy="460375"/>
          </a:xfrm>
          <a:prstGeom prst="rect">
            <a:avLst/>
          </a:prstGeom>
          <a:noFill/>
        </p:spPr>
        <p:txBody>
          <a:bodyPr wrap="none" rtlCol="0">
            <a:spAutoFit/>
          </a:bodyPr>
          <a:lstStyle/>
          <a:p>
            <a:pPr algn="l"/>
            <a:r>
              <a:rPr lang="en-US" altLang="zh-CN" sz="2400" dirty="0">
                <a:solidFill>
                  <a:srgbClr val="C00000"/>
                </a:solidFill>
                <a:effectLst/>
                <a:latin typeface="Times New Roman" panose="02020703060505090304" pitchFamily="18" charset="0"/>
                <a:ea typeface="宋体" panose="02010600030101010101" pitchFamily="2" charset="-122"/>
              </a:rPr>
              <a:t> (that) </a:t>
            </a:r>
            <a:endParaRPr lang="zh-CN" altLang="en-US" sz="2400" dirty="0">
              <a:solidFill>
                <a:srgbClr val="C00000"/>
              </a:solidFill>
              <a:effectLst/>
              <a:latin typeface="Times New Roman" panose="02020703060505090304" pitchFamily="18" charset="0"/>
              <a:ea typeface="宋体" panose="02010600030101010101" pitchFamily="2" charset="-122"/>
            </a:endParaRPr>
          </a:p>
        </p:txBody>
      </p:sp>
    </p:spTree>
    <p:extLst>
      <p:ext uri="{BB962C8B-B14F-4D97-AF65-F5344CB8AC3E}">
        <p14:creationId xmlns:p14="http://schemas.microsoft.com/office/powerpoint/2010/main" val="122423744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94430" y="1234675"/>
            <a:ext cx="11057862" cy="830997"/>
          </a:xfrm>
          <a:prstGeom prst="rect">
            <a:avLst/>
          </a:prstGeom>
          <a:noFill/>
        </p:spPr>
        <p:txBody>
          <a:bodyPr wrap="square" rtlCol="0">
            <a:spAutoFit/>
          </a:bodyPr>
          <a:lstStyle/>
          <a:p>
            <a:r>
              <a:rPr lang="en-US" altLang="zh-CN" sz="2400" i="1" dirty="0">
                <a:solidFill>
                  <a:srgbClr val="0070C0"/>
                </a:solidFill>
              </a:rPr>
              <a:t>1. Listen to the comments made by some college students. Complete the following statements with the information you’ve just heard</a:t>
            </a:r>
            <a:r>
              <a:rPr lang="en-US" altLang="zh-CN" sz="2400" i="1" kern="1800" dirty="0">
                <a:solidFill>
                  <a:srgbClr val="0070C0"/>
                </a:solidFill>
              </a:rPr>
              <a:t>. </a:t>
            </a:r>
            <a:endParaRPr lang="zh-CN" altLang="en-US" sz="2400" i="1" dirty="0">
              <a:solidFill>
                <a:srgbClr val="0070C0"/>
              </a:solidFill>
            </a:endParaRPr>
          </a:p>
        </p:txBody>
      </p:sp>
      <p:sp>
        <p:nvSpPr>
          <p:cNvPr id="5" name="矩形 4"/>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pic>
        <p:nvPicPr>
          <p:cNvPr id="25" name="1">
            <a:hlinkClick r:id="" action="ppaction://media"/>
          </p:cNvPr>
          <p:cNvPicPr/>
          <p:nvPr>
            <a:audioFile r:link="rId2"/>
            <p:extLst>
              <p:ext uri="{DAA4B4D4-6D71-4841-9C94-3DE7FCFB9230}">
                <p14:media xmlns:p14="http://schemas.microsoft.com/office/powerpoint/2010/main" r:embed="rId1"/>
              </p:ext>
            </p:extLst>
          </p:nvPr>
        </p:nvPicPr>
        <p:blipFill>
          <a:blip r:embed="rId5"/>
          <a:stretch>
            <a:fillRect/>
          </a:stretch>
        </p:blipFill>
        <p:spPr>
          <a:xfrm>
            <a:off x="7218045" y="1554522"/>
            <a:ext cx="649605" cy="644359"/>
          </a:xfrm>
          <a:prstGeom prst="rect">
            <a:avLst/>
          </a:prstGeom>
        </p:spPr>
      </p:pic>
      <p:sp>
        <p:nvSpPr>
          <p:cNvPr id="27" name="文本框 26"/>
          <p:cNvSpPr txBox="1"/>
          <p:nvPr/>
        </p:nvSpPr>
        <p:spPr>
          <a:xfrm>
            <a:off x="464200" y="5145243"/>
            <a:ext cx="184731" cy="369332"/>
          </a:xfrm>
          <a:prstGeom prst="rect">
            <a:avLst/>
          </a:prstGeom>
          <a:noFill/>
        </p:spPr>
        <p:txBody>
          <a:bodyPr wrap="none" rtlCol="0">
            <a:spAutoFit/>
          </a:bodyPr>
          <a:lstStyle/>
          <a:p>
            <a:endParaRPr lang="zh-CN" altLang="en-US" dirty="0"/>
          </a:p>
        </p:txBody>
      </p:sp>
      <p:pic>
        <p:nvPicPr>
          <p:cNvPr id="39" name="图片 38" descr="截屏2020-08-25上午9.23.30"/>
          <p:cNvPicPr>
            <a:picLocks noChangeAspect="1"/>
          </p:cNvPicPr>
          <p:nvPr/>
        </p:nvPicPr>
        <p:blipFill rotWithShape="1">
          <a:blip r:embed="rId6"/>
          <a:srcRect t="3365" b="8388"/>
          <a:stretch/>
        </p:blipFill>
        <p:spPr>
          <a:xfrm>
            <a:off x="2057400" y="2070101"/>
            <a:ext cx="3993515" cy="4655390"/>
          </a:xfrm>
          <a:prstGeom prst="rect">
            <a:avLst/>
          </a:prstGeom>
        </p:spPr>
      </p:pic>
      <p:pic>
        <p:nvPicPr>
          <p:cNvPr id="40" name="图片 39" descr="截屏2020-08-25上午9.23.37"/>
          <p:cNvPicPr>
            <a:picLocks noChangeAspect="1"/>
          </p:cNvPicPr>
          <p:nvPr/>
        </p:nvPicPr>
        <p:blipFill>
          <a:blip r:embed="rId7"/>
          <a:stretch>
            <a:fillRect/>
          </a:stretch>
        </p:blipFill>
        <p:spPr>
          <a:xfrm>
            <a:off x="6080125" y="2055392"/>
            <a:ext cx="4482465" cy="4685665"/>
          </a:xfrm>
          <a:prstGeom prst="rect">
            <a:avLst/>
          </a:prstGeom>
        </p:spPr>
      </p:pic>
      <p:sp>
        <p:nvSpPr>
          <p:cNvPr id="41" name="文本框 40"/>
          <p:cNvSpPr txBox="1"/>
          <p:nvPr/>
        </p:nvSpPr>
        <p:spPr>
          <a:xfrm>
            <a:off x="4551097" y="2136012"/>
            <a:ext cx="1240103" cy="337185"/>
          </a:xfrm>
          <a:prstGeom prst="rect">
            <a:avLst/>
          </a:prstGeom>
          <a:noFill/>
        </p:spPr>
        <p:txBody>
          <a:bodyPr wrap="square" rtlCol="0">
            <a:spAutoFit/>
          </a:bodyPr>
          <a:lstStyle/>
          <a:p>
            <a:r>
              <a:rPr lang="en-US" altLang="zh-CN" sz="1600" dirty="0">
                <a:solidFill>
                  <a:srgbClr val="C00000"/>
                </a:solidFill>
              </a:rPr>
              <a:t>controlled</a:t>
            </a:r>
          </a:p>
        </p:txBody>
      </p:sp>
      <p:sp>
        <p:nvSpPr>
          <p:cNvPr id="42" name="文本框 41"/>
          <p:cNvSpPr txBox="1"/>
          <p:nvPr/>
        </p:nvSpPr>
        <p:spPr>
          <a:xfrm>
            <a:off x="8991017" y="2135377"/>
            <a:ext cx="787983" cy="337185"/>
          </a:xfrm>
          <a:prstGeom prst="rect">
            <a:avLst/>
          </a:prstGeom>
          <a:noFill/>
        </p:spPr>
        <p:txBody>
          <a:bodyPr wrap="square" rtlCol="0">
            <a:spAutoFit/>
          </a:bodyPr>
          <a:lstStyle/>
          <a:p>
            <a:r>
              <a:rPr lang="en-US" altLang="zh-CN" sz="1600" dirty="0">
                <a:solidFill>
                  <a:srgbClr val="C00000"/>
                </a:solidFill>
              </a:rPr>
              <a:t>adults</a:t>
            </a:r>
          </a:p>
        </p:txBody>
      </p:sp>
      <p:sp>
        <p:nvSpPr>
          <p:cNvPr id="43" name="文本框 42"/>
          <p:cNvSpPr txBox="1"/>
          <p:nvPr/>
        </p:nvSpPr>
        <p:spPr>
          <a:xfrm>
            <a:off x="2574506" y="3153917"/>
            <a:ext cx="1718094" cy="338554"/>
          </a:xfrm>
          <a:prstGeom prst="rect">
            <a:avLst/>
          </a:prstGeom>
          <a:noFill/>
        </p:spPr>
        <p:txBody>
          <a:bodyPr wrap="square" rtlCol="0">
            <a:spAutoFit/>
          </a:bodyPr>
          <a:lstStyle/>
          <a:p>
            <a:r>
              <a:rPr lang="en-US" altLang="zh-CN" sz="1600" dirty="0">
                <a:solidFill>
                  <a:srgbClr val="C00000"/>
                </a:solidFill>
              </a:rPr>
              <a:t>drop out of school</a:t>
            </a:r>
          </a:p>
        </p:txBody>
      </p:sp>
      <p:sp>
        <p:nvSpPr>
          <p:cNvPr id="44" name="文本框 43"/>
          <p:cNvSpPr txBox="1"/>
          <p:nvPr/>
        </p:nvSpPr>
        <p:spPr>
          <a:xfrm>
            <a:off x="4496016" y="4166107"/>
            <a:ext cx="1396784" cy="338554"/>
          </a:xfrm>
          <a:prstGeom prst="rect">
            <a:avLst/>
          </a:prstGeom>
          <a:noFill/>
        </p:spPr>
        <p:txBody>
          <a:bodyPr wrap="square" rtlCol="0">
            <a:spAutoFit/>
          </a:bodyPr>
          <a:lstStyle/>
          <a:p>
            <a:r>
              <a:rPr lang="en-US" altLang="zh-CN" sz="1600" dirty="0">
                <a:solidFill>
                  <a:srgbClr val="C00000"/>
                </a:solidFill>
              </a:rPr>
              <a:t>stay at school</a:t>
            </a:r>
          </a:p>
        </p:txBody>
      </p:sp>
      <p:sp>
        <p:nvSpPr>
          <p:cNvPr id="45" name="文本框 44"/>
          <p:cNvSpPr txBox="1"/>
          <p:nvPr/>
        </p:nvSpPr>
        <p:spPr>
          <a:xfrm>
            <a:off x="8638593" y="5018277"/>
            <a:ext cx="1140408" cy="337185"/>
          </a:xfrm>
          <a:prstGeom prst="rect">
            <a:avLst/>
          </a:prstGeom>
          <a:noFill/>
        </p:spPr>
        <p:txBody>
          <a:bodyPr wrap="square" rtlCol="0">
            <a:spAutoFit/>
          </a:bodyPr>
          <a:lstStyle/>
          <a:p>
            <a:r>
              <a:rPr lang="en-US" altLang="zh-CN" sz="1600" dirty="0">
                <a:solidFill>
                  <a:srgbClr val="C00000"/>
                </a:solidFill>
              </a:rPr>
              <a:t>teaching</a:t>
            </a:r>
          </a:p>
        </p:txBody>
      </p:sp>
      <p:sp>
        <p:nvSpPr>
          <p:cNvPr id="46" name="文本框 45"/>
          <p:cNvSpPr txBox="1"/>
          <p:nvPr/>
        </p:nvSpPr>
        <p:spPr>
          <a:xfrm>
            <a:off x="7652385" y="5645682"/>
            <a:ext cx="2545080" cy="337185"/>
          </a:xfrm>
          <a:prstGeom prst="rect">
            <a:avLst/>
          </a:prstGeom>
          <a:noFill/>
        </p:spPr>
        <p:txBody>
          <a:bodyPr wrap="square" rtlCol="0">
            <a:spAutoFit/>
          </a:bodyPr>
          <a:lstStyle/>
          <a:p>
            <a:r>
              <a:rPr lang="en-US" altLang="zh-CN" sz="1600" dirty="0">
                <a:solidFill>
                  <a:srgbClr val="C00000"/>
                </a:solidFill>
              </a:rPr>
              <a:t>different styles of teaching</a:t>
            </a:r>
          </a:p>
        </p:txBody>
      </p:sp>
      <p:pic>
        <p:nvPicPr>
          <p:cNvPr id="37" name="图片 36" descr="截屏2020-08-24下午11.29.27"/>
          <p:cNvPicPr>
            <a:picLocks noChangeAspect="1"/>
          </p:cNvPicPr>
          <p:nvPr/>
        </p:nvPicPr>
        <p:blipFill>
          <a:blip r:embed="rId8"/>
          <a:stretch>
            <a:fillRect/>
          </a:stretch>
        </p:blipFill>
        <p:spPr>
          <a:xfrm>
            <a:off x="762000" y="786983"/>
            <a:ext cx="2078957" cy="1210675"/>
          </a:xfrm>
          <a:prstGeom prst="rect">
            <a:avLst/>
          </a:prstGeom>
        </p:spPr>
      </p:pic>
      <p:pic>
        <p:nvPicPr>
          <p:cNvPr id="38" name="图片 37" descr="截屏2020-08-24下午11.29.35"/>
          <p:cNvPicPr>
            <a:picLocks noChangeAspect="1"/>
          </p:cNvPicPr>
          <p:nvPr/>
        </p:nvPicPr>
        <p:blipFill>
          <a:blip r:embed="rId9"/>
          <a:stretch>
            <a:fillRect/>
          </a:stretch>
        </p:blipFill>
        <p:spPr>
          <a:xfrm>
            <a:off x="9559041" y="739118"/>
            <a:ext cx="2075676" cy="1203981"/>
          </a:xfrm>
          <a:prstGeom prst="rect">
            <a:avLst/>
          </a:prstGeom>
        </p:spPr>
      </p:pic>
      <p:sp>
        <p:nvSpPr>
          <p:cNvPr id="24" name="动作按钮: 转到主页 10">
            <a:hlinkClick r:id="rId10" action="ppaction://hlinksldjump" highlightClick="1"/>
          </p:cNvPr>
          <p:cNvSpPr/>
          <p:nvPr/>
        </p:nvSpPr>
        <p:spPr>
          <a:xfrm>
            <a:off x="10828846" y="5615609"/>
            <a:ext cx="705678" cy="54545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23706" fill="hold"/>
                                        <p:tgtEl>
                                          <p:spTgt spid="25"/>
                                        </p:tgtEl>
                                      </p:cBhvr>
                                    </p:cmd>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linds(horizontal)">
                                      <p:cBhvr>
                                        <p:cTn id="11" dur="500"/>
                                        <p:tgtEl>
                                          <p:spTgt spid="3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blinds(horizontal)">
                                      <p:cBhvr>
                                        <p:cTn id="16" dur="500"/>
                                        <p:tgtEl>
                                          <p:spTgt spid="3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blinds(horizontal)">
                                      <p:cBhvr>
                                        <p:cTn id="21" dur="500"/>
                                        <p:tgtEl>
                                          <p:spTgt spid="39"/>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linds(horizontal)">
                                      <p:cBhvr>
                                        <p:cTn id="26" dur="500"/>
                                        <p:tgtEl>
                                          <p:spTgt spid="40"/>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p:cTn id="51" fill="hold" display="1">
                  <p:stCondLst>
                    <p:cond delay="indefinite"/>
                  </p:stCondLst>
                  <p:endCondLst>
                    <p:cond evt="onNext" delay="0">
                      <p:tgtEl>
                        <p:sldTgt/>
                      </p:tgtEl>
                    </p:cond>
                    <p:cond evt="onPrev" delay="0">
                      <p:tgtEl>
                        <p:sldTgt/>
                      </p:tgtEl>
                    </p:cond>
                    <p:cond evt="onStopAudio" delay="0">
                      <p:tgtEl>
                        <p:sldTgt/>
                      </p:tgtEl>
                    </p:cond>
                  </p:endCondLst>
                </p:cTn>
                <p:tgtEl>
                  <p:spTgt spid="25"/>
                </p:tgtEl>
              </p:cMediaNode>
            </p:audio>
          </p:childTnLst>
        </p:cTn>
      </p:par>
    </p:tnLst>
    <p:bldLst>
      <p:bldP spid="41" grpId="0"/>
      <p:bldP spid="42" grpId="0"/>
      <p:bldP spid="43" grpId="0"/>
      <p:bldP spid="44" grpId="0"/>
      <p:bldP spid="45" grpId="0"/>
      <p:bldP spid="4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376210"/>
            <a:ext cx="11070724" cy="1673022"/>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Writing task </a:t>
            </a:r>
          </a:p>
          <a:p>
            <a:pPr algn="just"/>
            <a:r>
              <a:rPr lang="en-US" altLang="zh-CN" sz="2400" i="1" dirty="0">
                <a:solidFill>
                  <a:srgbClr val="0070C0"/>
                </a:solidFill>
                <a:ea typeface="等线" panose="02010600030101010101" pitchFamily="2" charset="-122"/>
              </a:rPr>
              <a:t>Focus on the major differences between your interviewee’s college life and yours and </a:t>
            </a:r>
          </a:p>
          <a:p>
            <a:pPr algn="just"/>
            <a:r>
              <a:rPr lang="en-US" altLang="zh-CN" sz="2400" i="1" dirty="0">
                <a:solidFill>
                  <a:srgbClr val="0070C0"/>
                </a:solidFill>
                <a:ea typeface="等线" panose="02010600030101010101" pitchFamily="2" charset="-122"/>
              </a:rPr>
              <a:t>then write a short essay of about 250 words to state your findings.</a:t>
            </a:r>
          </a:p>
        </p:txBody>
      </p:sp>
      <p:pic>
        <p:nvPicPr>
          <p:cNvPr id="14" name="图片 13"/>
          <p:cNvPicPr>
            <a:picLocks noChangeAspect="1"/>
          </p:cNvPicPr>
          <p:nvPr/>
        </p:nvPicPr>
        <p:blipFill>
          <a:blip r:embed="rId2"/>
          <a:stretch>
            <a:fillRect/>
          </a:stretch>
        </p:blipFill>
        <p:spPr>
          <a:xfrm>
            <a:off x="562057" y="132918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p:cNvSpPr txBox="1"/>
          <p:nvPr/>
        </p:nvSpPr>
        <p:spPr>
          <a:xfrm>
            <a:off x="795655" y="3335655"/>
            <a:ext cx="10558145" cy="2243563"/>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lnSpc>
                <a:spcPts val="2000"/>
              </a:lnSpc>
            </a:pPr>
            <a:r>
              <a:rPr lang="en-US" altLang="zh-CN" sz="2400" i="1" kern="100" dirty="0">
                <a:solidFill>
                  <a:srgbClr val="C00000"/>
                </a:solidFill>
                <a:effectLst/>
                <a:latin typeface="Calibri" panose="020F0702030404030204" pitchFamily="34" charset="0"/>
                <a:ea typeface="宋体" panose="02010600030101010101" pitchFamily="2" charset="-122"/>
                <a:cs typeface="Calibri" panose="020F0702030404030204" pitchFamily="34" charset="0"/>
              </a:rPr>
              <a:t>A Sample Paragraph</a:t>
            </a:r>
          </a:p>
          <a:p>
            <a:pPr algn="just">
              <a:lnSpc>
                <a:spcPct val="114000"/>
              </a:lnSpc>
            </a:pPr>
            <a:r>
              <a:rPr lang="en-US" altLang="zh-CN" dirty="0"/>
              <a:t>Our interview with one of my classmates’ parents, who also graduated from the college we are attending, reflects significant differences between the two generations’ college lives. His descriptions about their late night dorm conversations, in particular, make me think about the changes that have taken place in college life. </a:t>
            </a:r>
          </a:p>
          <a:p>
            <a:pPr algn="just">
              <a:lnSpc>
                <a:spcPct val="114000"/>
              </a:lnSpc>
            </a:pPr>
            <a:r>
              <a:rPr lang="en-US" altLang="zh-CN" dirty="0"/>
              <a:t>According to this parent, students in his class were keen on late night dorm conversations where they could think freely, exchange different ideas with each other and share crazy dreams about their future. Darkness seemed to have liberated them and lit up their imaginations, changing them into uninhibited dreamers. </a:t>
            </a:r>
          </a:p>
        </p:txBody>
      </p:sp>
    </p:spTree>
    <p:extLst>
      <p:ext uri="{BB962C8B-B14F-4D97-AF65-F5344CB8AC3E}">
        <p14:creationId xmlns:p14="http://schemas.microsoft.com/office/powerpoint/2010/main" val="169194787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376210"/>
            <a:ext cx="11070724" cy="1673022"/>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Writing task </a:t>
            </a:r>
          </a:p>
          <a:p>
            <a:pPr algn="just"/>
            <a:r>
              <a:rPr lang="en-US" altLang="zh-CN" sz="2400" i="1" dirty="0">
                <a:solidFill>
                  <a:srgbClr val="0070C0"/>
                </a:solidFill>
                <a:ea typeface="等线" panose="02010600030101010101" pitchFamily="2" charset="-122"/>
              </a:rPr>
              <a:t>Focus on the major differences between your interviewee’s college life and yours and </a:t>
            </a:r>
          </a:p>
          <a:p>
            <a:pPr algn="just"/>
            <a:r>
              <a:rPr lang="en-US" altLang="zh-CN" sz="2400" i="1" dirty="0">
                <a:solidFill>
                  <a:srgbClr val="0070C0"/>
                </a:solidFill>
                <a:ea typeface="等线" panose="02010600030101010101" pitchFamily="2" charset="-122"/>
              </a:rPr>
              <a:t>then write a short essay of about 250 words to state your findings.</a:t>
            </a:r>
          </a:p>
        </p:txBody>
      </p:sp>
      <p:pic>
        <p:nvPicPr>
          <p:cNvPr id="14" name="图片 13"/>
          <p:cNvPicPr>
            <a:picLocks noChangeAspect="1"/>
          </p:cNvPicPr>
          <p:nvPr/>
        </p:nvPicPr>
        <p:blipFill>
          <a:blip r:embed="rId2"/>
          <a:stretch>
            <a:fillRect/>
          </a:stretch>
        </p:blipFill>
        <p:spPr>
          <a:xfrm>
            <a:off x="562057" y="132918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p:cNvSpPr txBox="1"/>
          <p:nvPr/>
        </p:nvSpPr>
        <p:spPr>
          <a:xfrm>
            <a:off x="795655" y="3297555"/>
            <a:ext cx="10558145" cy="2284856"/>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lnSpc>
                <a:spcPct val="114000"/>
              </a:lnSpc>
            </a:pPr>
            <a:r>
              <a:rPr lang="en-US" altLang="zh-CN" dirty="0"/>
              <a:t>Unlike their heart-to-heart conversations and connections, our late night dorm conversations find us more reserved, stingy when it comes to speaking our minds. We prefer to hide the true selves behind our cellphone screens, becoming willing slaves to our cellphones. The screen lights of our cellphones have become necessary masks of our inner world and ruined the peace of the dark nights. Although these digital products are designed for better communications and stronger connections between individuals, what actually happens is that they have built a wall rather than a bridge among us. Therefore, it is time for us to consider this problem seriously and find a better way to use our cellphones to better connect with each other as well as our inner selves.</a:t>
            </a:r>
          </a:p>
        </p:txBody>
      </p:sp>
    </p:spTree>
    <p:extLst>
      <p:ext uri="{BB962C8B-B14F-4D97-AF65-F5344CB8AC3E}">
        <p14:creationId xmlns:p14="http://schemas.microsoft.com/office/powerpoint/2010/main" val="32980902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916984"/>
            <a:ext cx="11070724" cy="2197396"/>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endPar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3 Peer Conferencing and Revision</a:t>
            </a:r>
          </a:p>
          <a:p>
            <a:pPr>
              <a:lnSpc>
                <a:spcPct val="114000"/>
              </a:lnSpc>
            </a:pPr>
            <a:r>
              <a:rPr lang="en-US" altLang="zh-CN" sz="2400" i="1" dirty="0">
                <a:solidFill>
                  <a:srgbClr val="0070C0"/>
                </a:solidFill>
                <a:latin typeface="Calibri" panose="020F0702030404030204" pitchFamily="34" charset="0"/>
                <a:cs typeface="Calibri" panose="020F0702030404030204" pitchFamily="34" charset="0"/>
              </a:rPr>
              <a:t>Work in groups of four and share the short essay you have written with your peers. Revise it based on the feedback from your peers, and then post it on the course folder.</a:t>
            </a:r>
          </a:p>
        </p:txBody>
      </p:sp>
      <p:pic>
        <p:nvPicPr>
          <p:cNvPr id="14" name="图片 13"/>
          <p:cNvPicPr>
            <a:picLocks noChangeAspect="1"/>
          </p:cNvPicPr>
          <p:nvPr/>
        </p:nvPicPr>
        <p:blipFill>
          <a:blip r:embed="rId2"/>
          <a:stretch>
            <a:fillRect/>
          </a:stretch>
        </p:blipFill>
        <p:spPr>
          <a:xfrm>
            <a:off x="562057" y="1869963"/>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279988858"/>
      </p:ext>
    </p:extLst>
  </p:cSld>
  <p:clrMapOvr>
    <a:masterClrMapping/>
  </p:clrMapOvr>
  <p:transition>
    <p:random/>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676397" y="1630513"/>
            <a:ext cx="10740904" cy="1938992"/>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Reading Across Cultures</a:t>
            </a:r>
          </a:p>
          <a:p>
            <a:pPr lvl="0" indent="0" algn="just" fontAlgn="auto">
              <a:buFont typeface="+mj-lt"/>
              <a:buNone/>
            </a:pPr>
            <a:endParaRPr lang="en-US" altLang="zh-CN" sz="2400" i="1" dirty="0">
              <a:solidFill>
                <a:srgbClr val="0070C0"/>
              </a:solidFill>
              <a:latin typeface="Calibri" panose="020F0702030404030204" pitchFamily="34" charset="0"/>
              <a:ea typeface="等线" panose="02010600030101010101" pitchFamily="2" charset="-122"/>
              <a:cs typeface="Calibri" panose="020F0702030404030204" pitchFamily="34" charset="0"/>
            </a:endParaRPr>
          </a:p>
          <a:p>
            <a:pPr lvl="0" indent="0" algn="just" fontAlgn="auto">
              <a:buFont typeface="+mj-lt"/>
              <a:buNone/>
            </a:pPr>
            <a:r>
              <a:rPr lang="en-US" altLang="zh-CN" sz="2400" i="1" dirty="0">
                <a:solidFill>
                  <a:srgbClr val="0070C0"/>
                </a:solidFill>
                <a:latin typeface="Calibri" panose="020F0702030404030204" pitchFamily="34" charset="0"/>
                <a:ea typeface="等线" panose="02010600030101010101" pitchFamily="2" charset="-122"/>
                <a:cs typeface="Calibri" panose="020F0702030404030204" pitchFamily="34" charset="0"/>
              </a:rPr>
              <a:t>The followings </a:t>
            </a:r>
            <a:r>
              <a:rPr lang="en-US" altLang="zh-CN" sz="2400" i="1" dirty="0">
                <a:solidFill>
                  <a:srgbClr val="0070C0"/>
                </a:solidFill>
                <a:latin typeface="Calibri" panose="020F0702030404030204" pitchFamily="34" charset="0"/>
                <a:ea typeface="等线" panose="02010600030101010101" pitchFamily="2" charset="-122"/>
                <a:cs typeface="Calibri" panose="020F0702030404030204" pitchFamily="34" charset="0"/>
                <a:sym typeface="+mn-ea"/>
              </a:rPr>
              <a:t>are the schedules of two American undergraduates that show their real-life experiences. Write down your own schedule for a specific day and try to tell if there are any differences between your college life and theirs.</a:t>
            </a:r>
            <a:endParaRPr lang="en-US" altLang="zh-CN" sz="2400" dirty="0">
              <a:latin typeface="Calibri" panose="020F0702030404030204" pitchFamily="34" charset="0"/>
              <a:ea typeface="等线" panose="02010600030101010101" pitchFamily="2" charset="-122"/>
              <a:cs typeface="Calibri" panose="020F0702030404030204" pitchFamily="34" charset="0"/>
            </a:endParaRPr>
          </a:p>
        </p:txBody>
      </p:sp>
      <p:sp>
        <p:nvSpPr>
          <p:cNvPr id="21" name="文本框 20"/>
          <p:cNvSpPr txBox="1"/>
          <p:nvPr/>
        </p:nvSpPr>
        <p:spPr>
          <a:xfrm>
            <a:off x="6690611" y="416569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785203" y="1561607"/>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3"/>
            <a:stretch>
              <a:fillRect/>
            </a:stretch>
          </p:blipFill>
          <p:spPr>
            <a:xfrm>
              <a:off x="1635" y="568"/>
              <a:ext cx="1538" cy="1537"/>
            </a:xfrm>
            <a:prstGeom prst="rect">
              <a:avLst/>
            </a:prstGeom>
            <a:noFill/>
            <a:ln w="9525">
              <a:noFill/>
            </a:ln>
          </p:spPr>
        </p:pic>
      </p:grpSp>
      <p:pic>
        <p:nvPicPr>
          <p:cNvPr id="4" name="图片 3"/>
          <p:cNvPicPr>
            <a:picLocks noChangeAspect="1"/>
          </p:cNvPicPr>
          <p:nvPr/>
        </p:nvPicPr>
        <p:blipFill>
          <a:blip r:embed="rId4"/>
          <a:stretch>
            <a:fillRect/>
          </a:stretch>
        </p:blipFill>
        <p:spPr>
          <a:xfrm>
            <a:off x="791190" y="3732324"/>
            <a:ext cx="9847619" cy="1780952"/>
          </a:xfrm>
          <a:prstGeom prst="rect">
            <a:avLst/>
          </a:prstGeom>
        </p:spPr>
      </p:pic>
    </p:spTree>
    <p:extLst>
      <p:ext uri="{BB962C8B-B14F-4D97-AF65-F5344CB8AC3E}">
        <p14:creationId xmlns:p14="http://schemas.microsoft.com/office/powerpoint/2010/main" val="945115203"/>
      </p:ext>
    </p:extLst>
  </p:cSld>
  <p:clrMapOvr>
    <a:masterClrMapping/>
  </p:clrMapOvr>
  <p:transition>
    <p:rand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676397" y="1630513"/>
            <a:ext cx="10740904" cy="46166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Reading Across Cultures</a:t>
            </a:r>
          </a:p>
        </p:txBody>
      </p:sp>
      <p:sp>
        <p:nvSpPr>
          <p:cNvPr id="21" name="文本框 20"/>
          <p:cNvSpPr txBox="1"/>
          <p:nvPr/>
        </p:nvSpPr>
        <p:spPr>
          <a:xfrm>
            <a:off x="6690611" y="416569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785203" y="1561607"/>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3"/>
            <a:stretch>
              <a:fillRect/>
            </a:stretch>
          </p:blipFill>
          <p:spPr>
            <a:xfrm>
              <a:off x="1635" y="568"/>
              <a:ext cx="1538" cy="1537"/>
            </a:xfrm>
            <a:prstGeom prst="rect">
              <a:avLst/>
            </a:prstGeom>
            <a:noFill/>
            <a:ln w="9525">
              <a:noFill/>
            </a:ln>
          </p:spPr>
        </p:pic>
      </p:grpSp>
      <p:pic>
        <p:nvPicPr>
          <p:cNvPr id="7" name="图片 6"/>
          <p:cNvPicPr>
            <a:picLocks noChangeAspect="1"/>
          </p:cNvPicPr>
          <p:nvPr/>
        </p:nvPicPr>
        <p:blipFill>
          <a:blip r:embed="rId4"/>
          <a:stretch>
            <a:fillRect/>
          </a:stretch>
        </p:blipFill>
        <p:spPr>
          <a:xfrm>
            <a:off x="816600" y="2225919"/>
            <a:ext cx="10000000" cy="3904762"/>
          </a:xfrm>
          <a:prstGeom prst="rect">
            <a:avLst/>
          </a:prstGeom>
        </p:spPr>
      </p:pic>
    </p:spTree>
    <p:extLst>
      <p:ext uri="{BB962C8B-B14F-4D97-AF65-F5344CB8AC3E}">
        <p14:creationId xmlns:p14="http://schemas.microsoft.com/office/powerpoint/2010/main" val="2507503585"/>
      </p:ext>
    </p:extLst>
  </p:cSld>
  <p:clrMapOvr>
    <a:masterClrMapping/>
  </p:clrMapOvr>
  <p:transition>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676397" y="1630513"/>
            <a:ext cx="10740904" cy="46166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Reading Across Cultures</a:t>
            </a:r>
          </a:p>
        </p:txBody>
      </p:sp>
      <p:sp>
        <p:nvSpPr>
          <p:cNvPr id="21" name="文本框 20"/>
          <p:cNvSpPr txBox="1"/>
          <p:nvPr/>
        </p:nvSpPr>
        <p:spPr>
          <a:xfrm>
            <a:off x="6690611" y="416569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785203" y="1561607"/>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3"/>
            <a:stretch>
              <a:fillRect/>
            </a:stretch>
          </p:blipFill>
          <p:spPr>
            <a:xfrm>
              <a:off x="1635" y="568"/>
              <a:ext cx="1538" cy="1537"/>
            </a:xfrm>
            <a:prstGeom prst="rect">
              <a:avLst/>
            </a:prstGeom>
            <a:noFill/>
            <a:ln w="9525">
              <a:noFill/>
            </a:ln>
          </p:spPr>
        </p:pic>
      </p:grpSp>
      <p:pic>
        <p:nvPicPr>
          <p:cNvPr id="4" name="图片 3"/>
          <p:cNvPicPr>
            <a:picLocks noChangeAspect="1"/>
          </p:cNvPicPr>
          <p:nvPr/>
        </p:nvPicPr>
        <p:blipFill>
          <a:blip r:embed="rId4"/>
          <a:stretch>
            <a:fillRect/>
          </a:stretch>
        </p:blipFill>
        <p:spPr>
          <a:xfrm>
            <a:off x="800718" y="2202014"/>
            <a:ext cx="9956181" cy="2441179"/>
          </a:xfrm>
          <a:prstGeom prst="rect">
            <a:avLst/>
          </a:prstGeom>
        </p:spPr>
      </p:pic>
      <p:pic>
        <p:nvPicPr>
          <p:cNvPr id="5" name="图片 4"/>
          <p:cNvPicPr>
            <a:picLocks noChangeAspect="1"/>
          </p:cNvPicPr>
          <p:nvPr/>
        </p:nvPicPr>
        <p:blipFill>
          <a:blip r:embed="rId5"/>
          <a:stretch>
            <a:fillRect/>
          </a:stretch>
        </p:blipFill>
        <p:spPr>
          <a:xfrm>
            <a:off x="786433" y="4616562"/>
            <a:ext cx="9933333" cy="1790476"/>
          </a:xfrm>
          <a:prstGeom prst="rect">
            <a:avLst/>
          </a:prstGeom>
        </p:spPr>
      </p:pic>
    </p:spTree>
    <p:extLst>
      <p:ext uri="{BB962C8B-B14F-4D97-AF65-F5344CB8AC3E}">
        <p14:creationId xmlns:p14="http://schemas.microsoft.com/office/powerpoint/2010/main" val="2709505144"/>
      </p:ext>
    </p:extLst>
  </p:cSld>
  <p:clrMapOvr>
    <a:masterClrMapping/>
  </p:clrMapOvr>
  <p:transition>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676397" y="1630513"/>
            <a:ext cx="10740904" cy="46166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Reading Across Cultures</a:t>
            </a:r>
          </a:p>
        </p:txBody>
      </p:sp>
      <p:sp>
        <p:nvSpPr>
          <p:cNvPr id="21" name="文本框 20"/>
          <p:cNvSpPr txBox="1"/>
          <p:nvPr/>
        </p:nvSpPr>
        <p:spPr>
          <a:xfrm>
            <a:off x="6690611" y="416569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2" name="动作按钮: 后退或前一项 11">
            <a:hlinkClick r:id="rId2" action="ppaction://hlinksldjump" highlightClick="1"/>
          </p:cNvPr>
          <p:cNvSpPr/>
          <p:nvPr/>
        </p:nvSpPr>
        <p:spPr>
          <a:xfrm>
            <a:off x="11210047" y="5848630"/>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a:stretch>
            <a:fillRect/>
          </a:stretch>
        </p:blipFill>
        <p:spPr>
          <a:xfrm>
            <a:off x="785203" y="1561607"/>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4"/>
            <a:stretch>
              <a:fillRect/>
            </a:stretch>
          </p:blipFill>
          <p:spPr>
            <a:xfrm>
              <a:off x="1635" y="568"/>
              <a:ext cx="1538" cy="1537"/>
            </a:xfrm>
            <a:prstGeom prst="rect">
              <a:avLst/>
            </a:prstGeom>
            <a:noFill/>
            <a:ln w="9525">
              <a:noFill/>
            </a:ln>
          </p:spPr>
        </p:pic>
      </p:grpSp>
      <p:pic>
        <p:nvPicPr>
          <p:cNvPr id="6" name="图片 5"/>
          <p:cNvPicPr>
            <a:picLocks noChangeAspect="1"/>
          </p:cNvPicPr>
          <p:nvPr/>
        </p:nvPicPr>
        <p:blipFill>
          <a:blip r:embed="rId5"/>
          <a:stretch>
            <a:fillRect/>
          </a:stretch>
        </p:blipFill>
        <p:spPr>
          <a:xfrm>
            <a:off x="1089643" y="2133600"/>
            <a:ext cx="8092457" cy="4264522"/>
          </a:xfrm>
          <a:prstGeom prst="rect">
            <a:avLst/>
          </a:prstGeom>
        </p:spPr>
      </p:pic>
    </p:spTree>
    <p:extLst>
      <p:ext uri="{BB962C8B-B14F-4D97-AF65-F5344CB8AC3E}">
        <p14:creationId xmlns:p14="http://schemas.microsoft.com/office/powerpoint/2010/main" val="2486720627"/>
      </p:ext>
    </p:extLst>
  </p:cSld>
  <p:clrMapOvr>
    <a:masterClrMapping/>
  </p:clrMapOvr>
  <p:transition>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55015" y="1754505"/>
            <a:ext cx="6218555" cy="932180"/>
          </a:xfrm>
          <a:prstGeom prst="rect">
            <a:avLst/>
          </a:prstGeom>
          <a:noFill/>
        </p:spPr>
        <p:txBody>
          <a:bodyPr wrap="square">
            <a:spAutoFit/>
          </a:bodyPr>
          <a:lstStyle/>
          <a:p>
            <a:pPr lvl="0">
              <a:lnSpc>
                <a:spcPct val="114000"/>
              </a:lnSpc>
            </a:pPr>
            <a:r>
              <a:rPr lang="en-US" altLang="zh-CN" sz="2400" dirty="0">
                <a:latin typeface="Calibri" panose="020F0702030404030204" pitchFamily="34" charset="0"/>
                <a:cs typeface="Calibri" panose="020F0702030404030204" pitchFamily="34" charset="0"/>
              </a:rPr>
              <a:t>1. Text</a:t>
            </a:r>
            <a:endParaRPr lang="zh-CN" altLang="zh-CN" sz="2400" dirty="0">
              <a:latin typeface="Calibri" panose="020F0702030404030204" pitchFamily="34" charset="0"/>
              <a:cs typeface="Calibri" panose="020F0702030404030204" pitchFamily="34" charset="0"/>
            </a:endParaRPr>
          </a:p>
          <a:p>
            <a:pPr>
              <a:lnSpc>
                <a:spcPct val="114000"/>
              </a:lnSpc>
            </a:pPr>
            <a:r>
              <a:rPr lang="en-US" altLang="zh-CN" sz="2400" dirty="0">
                <a:latin typeface="Calibri" panose="020F0702030404030204" pitchFamily="34" charset="0"/>
                <a:cs typeface="Calibri" panose="020F0702030404030204" pitchFamily="34" charset="0"/>
              </a:rPr>
              <a:t>Why You Should Get Involved on Campus</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0" name="文本框 19"/>
          <p:cNvSpPr txBox="1"/>
          <p:nvPr/>
        </p:nvSpPr>
        <p:spPr>
          <a:xfrm>
            <a:off x="763333" y="3850450"/>
            <a:ext cx="5195653" cy="878895"/>
          </a:xfrm>
          <a:prstGeom prst="rect">
            <a:avLst/>
          </a:prstGeom>
          <a:noFill/>
        </p:spPr>
        <p:txBody>
          <a:bodyPr wrap="none" rtlCol="0">
            <a:spAutoFit/>
          </a:bodyPr>
          <a:lstStyle/>
          <a:p>
            <a:pPr lvl="0" algn="just">
              <a:lnSpc>
                <a:spcPts val="2000"/>
              </a:lnSpc>
            </a:pPr>
            <a:r>
              <a:rPr lang="en-US" altLang="zh-CN" sz="2400" dirty="0">
                <a:latin typeface="Calibri" panose="020F0702030404030204" pitchFamily="34" charset="0"/>
                <a:cs typeface="Calibri" panose="020F0702030404030204" pitchFamily="34" charset="0"/>
              </a:rPr>
              <a:t>2. </a:t>
            </a:r>
            <a:r>
              <a:rPr lang="en-US" altLang="zh-CN" sz="2400" kern="100" dirty="0">
                <a:latin typeface="Calibri" panose="020F0702030404030204" pitchFamily="34" charset="0"/>
                <a:cs typeface="Calibri" panose="020F0702030404030204" pitchFamily="34" charset="0"/>
              </a:rPr>
              <a:t>Video </a:t>
            </a:r>
          </a:p>
          <a:p>
            <a:pPr lvl="0" algn="just">
              <a:lnSpc>
                <a:spcPts val="2000"/>
              </a:lnSpc>
            </a:pPr>
            <a:endParaRPr lang="zh-CN" altLang="zh-CN" sz="2400" dirty="0">
              <a:latin typeface="Calibri" panose="020F0702030404030204" pitchFamily="34" charset="0"/>
              <a:ea typeface="等线" panose="02010600030101010101" pitchFamily="2" charset="-122"/>
              <a:cs typeface="Calibri" panose="020F0702030404030204" pitchFamily="34" charset="0"/>
            </a:endParaRPr>
          </a:p>
          <a:p>
            <a:pPr lvl="0" algn="just">
              <a:lnSpc>
                <a:spcPts val="2000"/>
              </a:lnSpc>
            </a:pPr>
            <a:r>
              <a:rPr lang="en-US" altLang="zh-CN" sz="2400" kern="100" dirty="0">
                <a:latin typeface="Calibri" panose="020F0702030404030204" pitchFamily="34" charset="0"/>
                <a:cs typeface="Calibri" panose="020F0702030404030204" pitchFamily="34" charset="0"/>
              </a:rPr>
              <a:t>Campus Life at the Ohio State University</a:t>
            </a: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26" name="图片 25" descr="截屏2020-08-25上午3.08.19"/>
          <p:cNvPicPr>
            <a:picLocks noChangeAspect="1"/>
          </p:cNvPicPr>
          <p:nvPr/>
        </p:nvPicPr>
        <p:blipFill rotWithShape="1">
          <a:blip r:embed="rId3"/>
          <a:srcRect l="5506" t="776" r="6402" b="1357"/>
          <a:stretch/>
        </p:blipFill>
        <p:spPr>
          <a:xfrm>
            <a:off x="6483733" y="1806795"/>
            <a:ext cx="950119" cy="947738"/>
          </a:xfrm>
          <a:prstGeom prst="rect">
            <a:avLst/>
          </a:prstGeom>
        </p:spPr>
      </p:pic>
      <p:pic>
        <p:nvPicPr>
          <p:cNvPr id="27" name="图片 26" descr="截屏2020-08-25上午3.08.12"/>
          <p:cNvPicPr>
            <a:picLocks noChangeAspect="1"/>
          </p:cNvPicPr>
          <p:nvPr/>
        </p:nvPicPr>
        <p:blipFill rotWithShape="1">
          <a:blip r:embed="rId4"/>
          <a:srcRect l="2986" t="3417" r="488" b="2476"/>
          <a:stretch/>
        </p:blipFill>
        <p:spPr>
          <a:xfrm>
            <a:off x="6400799" y="3390900"/>
            <a:ext cx="4014789" cy="2505075"/>
          </a:xfrm>
          <a:prstGeom prst="rect">
            <a:avLst/>
          </a:prstGeom>
        </p:spPr>
      </p:pic>
    </p:spTree>
    <p:extLst>
      <p:ext uri="{BB962C8B-B14F-4D97-AF65-F5344CB8AC3E}">
        <p14:creationId xmlns:p14="http://schemas.microsoft.com/office/powerpoint/2010/main" val="191134705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28" name="组合 27"/>
          <p:cNvGrpSpPr/>
          <p:nvPr/>
        </p:nvGrpSpPr>
        <p:grpSpPr>
          <a:xfrm>
            <a:off x="867550" y="283464"/>
            <a:ext cx="1179420" cy="1051559"/>
            <a:chOff x="1313" y="323"/>
            <a:chExt cx="2280" cy="2032"/>
          </a:xfrm>
        </p:grpSpPr>
        <p:grpSp>
          <p:nvGrpSpPr>
            <p:cNvPr id="30"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矩形 3"/>
          <p:cNvSpPr/>
          <p:nvPr/>
        </p:nvSpPr>
        <p:spPr>
          <a:xfrm>
            <a:off x="828382" y="1592807"/>
            <a:ext cx="8901411" cy="461665"/>
          </a:xfrm>
          <a:prstGeom prst="rect">
            <a:avLst/>
          </a:prstGeom>
        </p:spPr>
        <p:txBody>
          <a:bodyPr wrap="none">
            <a:spAutoFit/>
          </a:bodyPr>
          <a:lstStyle/>
          <a:p>
            <a:pPr algn="just"/>
            <a:r>
              <a:rPr lang="en-US" altLang="zh-CN" sz="2400" dirty="0">
                <a:latin typeface="Calibri" panose="020F0702030404030204" pitchFamily="34" charset="0"/>
                <a:cs typeface="Calibri" panose="020F0702030404030204" pitchFamily="34" charset="0"/>
              </a:rPr>
              <a:t>3. </a:t>
            </a:r>
            <a:r>
              <a:rPr lang="en-US" altLang="zh-CN" sz="2400" b="1" dirty="0">
                <a:latin typeface="Calibri" panose="020F0702030404030204" pitchFamily="34" charset="0"/>
                <a:cs typeface="Calibri" panose="020F0702030404030204" pitchFamily="34" charset="0"/>
              </a:rPr>
              <a:t>The Culture of the University of Wisconsin_x0002_Madison Vision</a:t>
            </a:r>
          </a:p>
        </p:txBody>
      </p:sp>
      <p:sp>
        <p:nvSpPr>
          <p:cNvPr id="37" name="文本框 36"/>
          <p:cNvSpPr txBox="1"/>
          <p:nvPr/>
        </p:nvSpPr>
        <p:spPr>
          <a:xfrm>
            <a:off x="780896" y="2107542"/>
            <a:ext cx="10714418" cy="4134658"/>
          </a:xfrm>
          <a:prstGeom prst="rect">
            <a:avLst/>
          </a:prstGeom>
          <a:noFill/>
        </p:spPr>
        <p:txBody>
          <a:bodyPr wrap="square">
            <a:spAutoFit/>
          </a:bodyPr>
          <a:lstStyle/>
          <a:p>
            <a:pPr algn="just">
              <a:lnSpc>
                <a:spcPct val="110000"/>
              </a:lnSpc>
            </a:pPr>
            <a:r>
              <a:rPr lang="en-US" altLang="zh-CN" sz="2400" dirty="0">
                <a:latin typeface="Calibri" panose="020F0702030404030204" pitchFamily="34" charset="0"/>
                <a:ea typeface="宋体" panose="02010600030101010101" pitchFamily="2" charset="-122"/>
                <a:cs typeface="Calibri" panose="020F0702030404030204" pitchFamily="34" charset="0"/>
              </a:rPr>
              <a:t>The University of Wisconsin-Madison will be a model public university in the 21st century, serving as a resource to the public, and working to enhance the quality of life in the state, the </a:t>
            </a:r>
          </a:p>
          <a:p>
            <a:pPr algn="just">
              <a:lnSpc>
                <a:spcPct val="110000"/>
              </a:lnSpc>
            </a:pPr>
            <a:r>
              <a:rPr lang="en-US" altLang="zh-CN" sz="2400" dirty="0">
                <a:latin typeface="Calibri" panose="020F0702030404030204" pitchFamily="34" charset="0"/>
                <a:ea typeface="宋体" panose="02010600030101010101" pitchFamily="2" charset="-122"/>
                <a:cs typeface="Calibri" panose="020F0702030404030204" pitchFamily="34" charset="0"/>
              </a:rPr>
              <a:t>nation, and the world. The university will remain a preeminent center for discovery, learning, and engagement by opening new forms of access to citizens from every background; creating a welcoming, empowered, and inclusive community; and preparing current and future generations to live satisfying, useful, and ethical lives. In partnership with the state and with colleagues around the world, the university’s faculty, staff, and students will identify and address many of the state’s and the world’s most urgent and complex problems.</a:t>
            </a:r>
          </a:p>
        </p:txBody>
      </p:sp>
    </p:spTree>
    <p:extLst>
      <p:ext uri="{BB962C8B-B14F-4D97-AF65-F5344CB8AC3E}">
        <p14:creationId xmlns:p14="http://schemas.microsoft.com/office/powerpoint/2010/main" val="2206899709"/>
      </p:ext>
    </p:extLst>
  </p:cSld>
  <p:clrMapOvr>
    <a:masterClrMapping/>
  </p:clrMapOvr>
  <p:transition>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28" name="组合 27"/>
          <p:cNvGrpSpPr/>
          <p:nvPr/>
        </p:nvGrpSpPr>
        <p:grpSpPr>
          <a:xfrm>
            <a:off x="867550" y="283464"/>
            <a:ext cx="1179420" cy="1051559"/>
            <a:chOff x="1313" y="323"/>
            <a:chExt cx="2280" cy="2032"/>
          </a:xfrm>
        </p:grpSpPr>
        <p:grpSp>
          <p:nvGrpSpPr>
            <p:cNvPr id="30"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矩形 3"/>
          <p:cNvSpPr/>
          <p:nvPr/>
        </p:nvSpPr>
        <p:spPr>
          <a:xfrm>
            <a:off x="828382" y="1435491"/>
            <a:ext cx="8901411" cy="461665"/>
          </a:xfrm>
          <a:prstGeom prst="rect">
            <a:avLst/>
          </a:prstGeom>
        </p:spPr>
        <p:txBody>
          <a:bodyPr wrap="none">
            <a:spAutoFit/>
          </a:bodyPr>
          <a:lstStyle/>
          <a:p>
            <a:pPr algn="just"/>
            <a:r>
              <a:rPr lang="en-US" altLang="zh-CN" sz="2400" dirty="0">
                <a:latin typeface="Calibri" panose="020F0702030404030204" pitchFamily="34" charset="0"/>
                <a:cs typeface="Calibri" panose="020F0702030404030204" pitchFamily="34" charset="0"/>
              </a:rPr>
              <a:t>3. </a:t>
            </a:r>
            <a:r>
              <a:rPr lang="en-US" altLang="zh-CN" sz="2400" b="1" dirty="0">
                <a:latin typeface="Calibri" panose="020F0702030404030204" pitchFamily="34" charset="0"/>
                <a:cs typeface="Calibri" panose="020F0702030404030204" pitchFamily="34" charset="0"/>
              </a:rPr>
              <a:t>The Culture of the University of Wisconsin_x0002_Madison Vision</a:t>
            </a:r>
          </a:p>
        </p:txBody>
      </p:sp>
      <p:sp>
        <p:nvSpPr>
          <p:cNvPr id="37" name="文本框 36"/>
          <p:cNvSpPr txBox="1"/>
          <p:nvPr/>
        </p:nvSpPr>
        <p:spPr>
          <a:xfrm>
            <a:off x="780896" y="1910897"/>
            <a:ext cx="10714418" cy="4540923"/>
          </a:xfrm>
          <a:prstGeom prst="rect">
            <a:avLst/>
          </a:prstGeom>
          <a:noFill/>
        </p:spPr>
        <p:txBody>
          <a:bodyPr wrap="square">
            <a:spAutoFit/>
          </a:bodyPr>
          <a:lstStyle/>
          <a:p>
            <a:pPr algn="just">
              <a:lnSpc>
                <a:spcPct val="110000"/>
              </a:lnSpc>
            </a:pPr>
            <a:r>
              <a:rPr lang="en-US" altLang="zh-CN" sz="2400" i="1" dirty="0">
                <a:latin typeface="Calibri" panose="020F0702030404030204" pitchFamily="34" charset="0"/>
                <a:cs typeface="Calibri" panose="020F0702030404030204" pitchFamily="34" charset="0"/>
              </a:rPr>
              <a:t>Guiding Principles</a:t>
            </a:r>
            <a:endParaRPr lang="en-US" altLang="zh-CN" sz="2400" dirty="0">
              <a:latin typeface="Calibri" panose="020F0702030404030204" pitchFamily="34" charset="0"/>
              <a:cs typeface="Calibri" panose="020F0702030404030204" pitchFamily="34" charset="0"/>
            </a:endParaRPr>
          </a:p>
          <a:p>
            <a:pPr algn="just">
              <a:lnSpc>
                <a:spcPct val="110000"/>
              </a:lnSpc>
            </a:pPr>
            <a:r>
              <a:rPr lang="en-US" altLang="zh-CN" sz="2400" dirty="0">
                <a:latin typeface="Calibri" panose="020F0702030404030204" pitchFamily="34" charset="0"/>
                <a:cs typeface="Calibri" panose="020F0702030404030204" pitchFamily="34" charset="0"/>
              </a:rPr>
              <a:t>The University of Wisconsin-Madison and its staff are guided by the following principles: </a:t>
            </a:r>
          </a:p>
          <a:p>
            <a:pPr marL="342900" indent="-342900" algn="just">
              <a:lnSpc>
                <a:spcPct val="110000"/>
              </a:lnSpc>
              <a:buFont typeface="Arial" panose="020B0604020202090204" pitchFamily="34" charset="0"/>
              <a:buChar char="•"/>
            </a:pPr>
            <a:r>
              <a:rPr lang="en-US" altLang="zh-CN" sz="2400" dirty="0">
                <a:latin typeface="Calibri" panose="020F0702030404030204" pitchFamily="34" charset="0"/>
                <a:cs typeface="Calibri" panose="020F0702030404030204" pitchFamily="34" charset="0"/>
              </a:rPr>
              <a:t>They promote the highest standards of intellectual inquiry and rigor, in keeping with the university’s proven commitment to the “continual sifting and winnowing by which alone the truth can be found.” </a:t>
            </a:r>
          </a:p>
          <a:p>
            <a:pPr marL="342900" indent="-342900" algn="just">
              <a:lnSpc>
                <a:spcPct val="110000"/>
              </a:lnSpc>
              <a:buFont typeface="Arial" panose="020B0604020202090204" pitchFamily="34" charset="0"/>
              <a:buChar char="•"/>
            </a:pPr>
            <a:r>
              <a:rPr lang="en-US" altLang="zh-CN" sz="2400" dirty="0">
                <a:latin typeface="Calibri" panose="020F0702030404030204" pitchFamily="34" charset="0"/>
                <a:cs typeface="Calibri" panose="020F0702030404030204" pitchFamily="34" charset="0"/>
              </a:rPr>
              <a:t>They support learning for its own sake, throughout their lives, as a service to the greater good.</a:t>
            </a:r>
          </a:p>
          <a:p>
            <a:pPr marL="342900" indent="-342900" algn="just">
              <a:lnSpc>
                <a:spcPct val="110000"/>
              </a:lnSpc>
              <a:buFont typeface="Arial" panose="020B0604020202090204" pitchFamily="34" charset="0"/>
              <a:buChar char="•"/>
            </a:pPr>
            <a:r>
              <a:rPr lang="en-US" altLang="zh-CN" sz="2400" dirty="0">
                <a:latin typeface="Calibri" panose="020F0702030404030204" pitchFamily="34" charset="0"/>
                <a:cs typeface="Calibri" panose="020F0702030404030204" pitchFamily="34" charset="0"/>
              </a:rPr>
              <a:t>They fiercely defend intellectual freedom and combine it with responsibility and civility so that all who work and live on their campus can question, criticize, teach, learn, create, and grow.</a:t>
            </a:r>
            <a:endParaRPr lang="en-US" altLang="zh-CN" sz="2400" b="1" dirty="0">
              <a:latin typeface="Calibri" panose="020F0702030404030204" pitchFamily="34" charset="0"/>
              <a:cs typeface="Calibri" panose="020F0702030404030204" pitchFamily="34" charset="0"/>
            </a:endParaRPr>
          </a:p>
        </p:txBody>
      </p:sp>
    </p:spTree>
    <p:extLst>
      <p:ext uri="{BB962C8B-B14F-4D97-AF65-F5344CB8AC3E}">
        <p14:creationId xmlns:p14="http://schemas.microsoft.com/office/powerpoint/2010/main" val="1380225194"/>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92480" y="1783080"/>
            <a:ext cx="10114280" cy="1143070"/>
          </a:xfrm>
          <a:prstGeom prst="rect">
            <a:avLst/>
          </a:prstGeom>
          <a:noFill/>
        </p:spPr>
        <p:txBody>
          <a:bodyPr wrap="square">
            <a:spAutoFit/>
          </a:bodyPr>
          <a:lstStyle/>
          <a:p>
            <a:pPr>
              <a:lnSpc>
                <a:spcPct val="150000"/>
              </a:lnSpc>
            </a:pPr>
            <a:r>
              <a:rPr lang="en-US" altLang="zh-CN" sz="2400" i="1" dirty="0">
                <a:solidFill>
                  <a:srgbClr val="0070C0"/>
                </a:solidFill>
                <a:latin typeface="Calibri" panose="020F0702030404030204" pitchFamily="34" charset="0"/>
                <a:cs typeface="Calibri" panose="020F0702030404030204" pitchFamily="34" charset="0"/>
              </a:rPr>
              <a:t>2. Do you agree with the above-listed views? What other differences do you find between high school culture and college culture? Discuss with your peers. </a:t>
            </a:r>
            <a:endParaRPr lang="zh-CN" altLang="zh-CN" sz="2400" i="1" dirty="0">
              <a:solidFill>
                <a:srgbClr val="0070C0"/>
              </a:solidFill>
              <a:latin typeface="Calibri" panose="020F0702030404030204" pitchFamily="34" charset="0"/>
              <a:ea typeface="等线" panose="02010600030101010101" pitchFamily="2" charset="-122"/>
              <a:cs typeface="Calibri" panose="020F0702030404030204" pitchFamily="34" charset="0"/>
            </a:endParaRPr>
          </a:p>
        </p:txBody>
      </p:sp>
      <p:pic>
        <p:nvPicPr>
          <p:cNvPr id="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012759" y="3232541"/>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6"/>
          <p:cNvSpPr>
            <a:spLocks noChangeArrowheads="1"/>
          </p:cNvSpPr>
          <p:nvPr/>
        </p:nvSpPr>
        <p:spPr bwMode="auto">
          <a:xfrm>
            <a:off x="1533377" y="3232541"/>
            <a:ext cx="7364413" cy="457200"/>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
        <p:nvSpPr>
          <p:cNvPr id="11" name="动作按钮: 转到主页 10">
            <a:hlinkClick r:id="rId3" action="ppaction://hlinksldjump" highlightClick="1"/>
          </p:cNvPr>
          <p:cNvSpPr/>
          <p:nvPr/>
        </p:nvSpPr>
        <p:spPr>
          <a:xfrm>
            <a:off x="10828846" y="5615609"/>
            <a:ext cx="705678" cy="54545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页脚占位符 2"/>
          <p:cNvSpPr>
            <a:spLocks noGrp="1"/>
          </p:cNvSpPr>
          <p:nvPr>
            <p:ph type="ftr" sz="quarter" idx="4294967295"/>
          </p:nvPr>
        </p:nvSpPr>
        <p:spPr>
          <a:xfrm>
            <a:off x="3686185" y="6459785"/>
            <a:ext cx="4822804" cy="365125"/>
          </a:xfrm>
          <a:prstGeom prst="rect">
            <a:avLst/>
          </a:prstGeom>
        </p:spPr>
        <p:txBody>
          <a:bodyPr/>
          <a:lstStyle/>
          <a:p>
            <a:r>
              <a:rPr lang="zh-CN" altLang="en-US"/>
              <a:t>华东师范大学出版社</a:t>
            </a:r>
          </a:p>
        </p:txBody>
      </p:sp>
      <p:sp>
        <p:nvSpPr>
          <p:cNvPr id="4" name="矩形 3"/>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20" name="组合 19"/>
          <p:cNvGrpSpPr/>
          <p:nvPr/>
        </p:nvGrpSpPr>
        <p:grpSpPr>
          <a:xfrm>
            <a:off x="867550" y="283464"/>
            <a:ext cx="1179420" cy="1051559"/>
            <a:chOff x="1313" y="323"/>
            <a:chExt cx="2280" cy="2032"/>
          </a:xfrm>
        </p:grpSpPr>
        <p:grpSp>
          <p:nvGrpSpPr>
            <p:cNvPr id="21"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4"/>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28" name="组合 27"/>
          <p:cNvGrpSpPr/>
          <p:nvPr/>
        </p:nvGrpSpPr>
        <p:grpSpPr>
          <a:xfrm>
            <a:off x="867550" y="283464"/>
            <a:ext cx="1179420" cy="1051559"/>
            <a:chOff x="1313" y="323"/>
            <a:chExt cx="2280" cy="2032"/>
          </a:xfrm>
        </p:grpSpPr>
        <p:grpSp>
          <p:nvGrpSpPr>
            <p:cNvPr id="30"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矩形 3"/>
          <p:cNvSpPr/>
          <p:nvPr/>
        </p:nvSpPr>
        <p:spPr>
          <a:xfrm>
            <a:off x="828382" y="1592807"/>
            <a:ext cx="8901411" cy="461665"/>
          </a:xfrm>
          <a:prstGeom prst="rect">
            <a:avLst/>
          </a:prstGeom>
        </p:spPr>
        <p:txBody>
          <a:bodyPr wrap="none">
            <a:spAutoFit/>
          </a:bodyPr>
          <a:lstStyle/>
          <a:p>
            <a:pPr algn="just"/>
            <a:r>
              <a:rPr lang="en-US" altLang="zh-CN" sz="2400" dirty="0">
                <a:latin typeface="Calibri" panose="020F0702030404030204" pitchFamily="34" charset="0"/>
                <a:cs typeface="Calibri" panose="020F0702030404030204" pitchFamily="34" charset="0"/>
              </a:rPr>
              <a:t>3. </a:t>
            </a:r>
            <a:r>
              <a:rPr lang="en-US" altLang="zh-CN" sz="2400" b="1" dirty="0">
                <a:latin typeface="Calibri" panose="020F0702030404030204" pitchFamily="34" charset="0"/>
                <a:cs typeface="Calibri" panose="020F0702030404030204" pitchFamily="34" charset="0"/>
              </a:rPr>
              <a:t>The Culture of the University of Wisconsin_x0002_Madison Vision</a:t>
            </a:r>
          </a:p>
        </p:txBody>
      </p:sp>
      <p:sp>
        <p:nvSpPr>
          <p:cNvPr id="37" name="文本框 36"/>
          <p:cNvSpPr txBox="1"/>
          <p:nvPr/>
        </p:nvSpPr>
        <p:spPr>
          <a:xfrm>
            <a:off x="780896" y="2196033"/>
            <a:ext cx="10714418" cy="3637919"/>
          </a:xfrm>
          <a:prstGeom prst="rect">
            <a:avLst/>
          </a:prstGeom>
          <a:noFill/>
        </p:spPr>
        <p:txBody>
          <a:bodyPr wrap="square">
            <a:spAutoFit/>
          </a:bodyPr>
          <a:lstStyle/>
          <a:p>
            <a:pPr algn="just">
              <a:lnSpc>
                <a:spcPct val="120000"/>
              </a:lnSpc>
            </a:pPr>
            <a:r>
              <a:rPr lang="en-US" altLang="zh-CN" sz="2400" i="1" dirty="0">
                <a:latin typeface="Calibri" panose="020F0702030404030204" pitchFamily="34" charset="0"/>
                <a:cs typeface="Calibri" panose="020F0702030404030204" pitchFamily="34" charset="0"/>
              </a:rPr>
              <a:t>Guiding Principles</a:t>
            </a:r>
            <a:endParaRPr lang="en-US" altLang="zh-CN" sz="2400" dirty="0">
              <a:latin typeface="Calibri" panose="020F0702030404030204" pitchFamily="34" charset="0"/>
              <a:cs typeface="Calibri" panose="020F0702030404030204" pitchFamily="34" charset="0"/>
            </a:endParaRPr>
          </a:p>
          <a:p>
            <a:pPr marL="342900" indent="-342900" algn="just">
              <a:lnSpc>
                <a:spcPct val="120000"/>
              </a:lnSpc>
              <a:buFont typeface="Arial" panose="020B0604020202090204" pitchFamily="34" charset="0"/>
              <a:buChar char="•"/>
            </a:pPr>
            <a:r>
              <a:rPr lang="en-US" altLang="zh-CN" sz="2400" dirty="0">
                <a:latin typeface="Calibri" panose="020F0702030404030204" pitchFamily="34" charset="0"/>
                <a:cs typeface="Calibri" panose="020F0702030404030204" pitchFamily="34" charset="0"/>
              </a:rPr>
              <a:t>They observe the highest ethical integrity in everything they do.</a:t>
            </a:r>
          </a:p>
          <a:p>
            <a:pPr marL="342900" indent="-342900" algn="just">
              <a:lnSpc>
                <a:spcPct val="120000"/>
              </a:lnSpc>
              <a:buFont typeface="Arial" panose="020B0604020202090204" pitchFamily="34" charset="0"/>
              <a:buChar char="•"/>
            </a:pPr>
            <a:r>
              <a:rPr lang="en-US" altLang="zh-CN" sz="2400" dirty="0">
                <a:latin typeface="Calibri" panose="020F0702030404030204" pitchFamily="34" charset="0"/>
                <a:cs typeface="Calibri" panose="020F0702030404030204" pitchFamily="34" charset="0"/>
              </a:rPr>
              <a:t>They believe in the importance of working with and learning from those whose backgrounds and views differ from their own.</a:t>
            </a:r>
          </a:p>
          <a:p>
            <a:pPr marL="342900" indent="-342900" algn="just">
              <a:lnSpc>
                <a:spcPct val="120000"/>
              </a:lnSpc>
              <a:buFont typeface="Arial" panose="020B0604020202090204" pitchFamily="34" charset="0"/>
              <a:buChar char="•"/>
            </a:pPr>
            <a:r>
              <a:rPr lang="en-US" altLang="zh-CN" sz="2400" dirty="0">
                <a:latin typeface="Calibri" panose="020F0702030404030204" pitchFamily="34" charset="0"/>
                <a:cs typeface="Calibri" panose="020F0702030404030204" pitchFamily="34" charset="0"/>
              </a:rPr>
              <a:t>They share the belief that neither origin nor economic background should be barriers to participation in the community.</a:t>
            </a:r>
          </a:p>
          <a:p>
            <a:pPr marL="342900" indent="-342900" algn="just">
              <a:lnSpc>
                <a:spcPct val="120000"/>
              </a:lnSpc>
              <a:buFont typeface="Arial" panose="020B0604020202090204" pitchFamily="34" charset="0"/>
              <a:buChar char="•"/>
            </a:pPr>
            <a:r>
              <a:rPr lang="en-US" altLang="zh-CN" sz="2400" dirty="0">
                <a:latin typeface="Calibri" panose="020F0702030404030204" pitchFamily="34" charset="0"/>
                <a:cs typeface="Calibri" panose="020F0702030404030204" pitchFamily="34" charset="0"/>
              </a:rPr>
              <a:t>They are committed to being responsible stewards of their human, intellectual, cultural, financial, and environmental resources.</a:t>
            </a:r>
          </a:p>
        </p:txBody>
      </p:sp>
    </p:spTree>
    <p:extLst>
      <p:ext uri="{BB962C8B-B14F-4D97-AF65-F5344CB8AC3E}">
        <p14:creationId xmlns:p14="http://schemas.microsoft.com/office/powerpoint/2010/main" val="3021368671"/>
      </p:ext>
    </p:extLst>
  </p:cSld>
  <p:clrMapOvr>
    <a:masterClrMapping/>
  </p:clrMapOvr>
  <p:transition>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28" name="组合 27"/>
          <p:cNvGrpSpPr/>
          <p:nvPr/>
        </p:nvGrpSpPr>
        <p:grpSpPr>
          <a:xfrm>
            <a:off x="867550" y="283464"/>
            <a:ext cx="1179420" cy="1051559"/>
            <a:chOff x="1313" y="323"/>
            <a:chExt cx="2280" cy="2032"/>
          </a:xfrm>
        </p:grpSpPr>
        <p:grpSp>
          <p:nvGrpSpPr>
            <p:cNvPr id="30"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矩形 3"/>
          <p:cNvSpPr/>
          <p:nvPr/>
        </p:nvSpPr>
        <p:spPr>
          <a:xfrm>
            <a:off x="828382" y="1592807"/>
            <a:ext cx="8901411" cy="461665"/>
          </a:xfrm>
          <a:prstGeom prst="rect">
            <a:avLst/>
          </a:prstGeom>
        </p:spPr>
        <p:txBody>
          <a:bodyPr wrap="none">
            <a:spAutoFit/>
          </a:bodyPr>
          <a:lstStyle/>
          <a:p>
            <a:pPr algn="just"/>
            <a:r>
              <a:rPr lang="en-US" altLang="zh-CN" sz="2400" dirty="0">
                <a:latin typeface="Calibri" panose="020F0702030404030204" pitchFamily="34" charset="0"/>
                <a:cs typeface="Calibri" panose="020F0702030404030204" pitchFamily="34" charset="0"/>
              </a:rPr>
              <a:t>3. </a:t>
            </a:r>
            <a:r>
              <a:rPr lang="en-US" altLang="zh-CN" sz="2400" b="1" dirty="0">
                <a:latin typeface="Calibri" panose="020F0702030404030204" pitchFamily="34" charset="0"/>
                <a:cs typeface="Calibri" panose="020F0702030404030204" pitchFamily="34" charset="0"/>
              </a:rPr>
              <a:t>The Culture of the University of Wisconsin_x0002_Madison Vision</a:t>
            </a:r>
          </a:p>
        </p:txBody>
      </p:sp>
      <p:sp>
        <p:nvSpPr>
          <p:cNvPr id="37" name="文本框 36"/>
          <p:cNvSpPr txBox="1"/>
          <p:nvPr/>
        </p:nvSpPr>
        <p:spPr>
          <a:xfrm>
            <a:off x="780896" y="2196033"/>
            <a:ext cx="10714418" cy="4081117"/>
          </a:xfrm>
          <a:prstGeom prst="rect">
            <a:avLst/>
          </a:prstGeom>
          <a:noFill/>
        </p:spPr>
        <p:txBody>
          <a:bodyPr wrap="square">
            <a:spAutoFit/>
          </a:bodyPr>
          <a:lstStyle/>
          <a:p>
            <a:pPr marL="342900" indent="-342900">
              <a:lnSpc>
                <a:spcPct val="120000"/>
              </a:lnSpc>
              <a:buFont typeface="Arial" panose="020B0604020202090204" pitchFamily="34" charset="0"/>
              <a:buChar char="•"/>
            </a:pPr>
            <a:r>
              <a:rPr lang="en-US" altLang="zh-CN" sz="2400" dirty="0">
                <a:latin typeface="Calibri" panose="020F0702030404030204" pitchFamily="34" charset="0"/>
                <a:cs typeface="Calibri" panose="020F0702030404030204" pitchFamily="34" charset="0"/>
              </a:rPr>
              <a:t>They promote the application of research and teaching to issues of importance for the state, the nation, and the world, and they place learning and discovery in the service of political, economic, social, and cultural progress.</a:t>
            </a:r>
          </a:p>
          <a:p>
            <a:pPr>
              <a:lnSpc>
                <a:spcPct val="120000"/>
              </a:lnSpc>
            </a:pPr>
            <a:r>
              <a:rPr lang="en-US" altLang="zh-CN" sz="2400" i="1" dirty="0">
                <a:latin typeface="Calibri" panose="020F0702030404030204" pitchFamily="34" charset="0"/>
                <a:cs typeface="Calibri" panose="020F0702030404030204" pitchFamily="34" charset="0"/>
              </a:rPr>
              <a:t>The Wisconsin Idea</a:t>
            </a:r>
          </a:p>
          <a:p>
            <a:pPr marL="342900" indent="-342900">
              <a:lnSpc>
                <a:spcPct val="120000"/>
              </a:lnSpc>
              <a:buFont typeface="Arial" panose="020B0604020202090204" pitchFamily="34" charset="0"/>
              <a:buChar char="•"/>
            </a:pPr>
            <a:r>
              <a:rPr lang="en-US" altLang="zh-CN" sz="2400" dirty="0">
                <a:latin typeface="Calibri" panose="020F0702030404030204" pitchFamily="34" charset="0"/>
                <a:cs typeface="Calibri" panose="020F0702030404030204" pitchFamily="34" charset="0"/>
              </a:rPr>
              <a:t>Partner with UW System schools, corporations, communities, and government to bring value to Wisconsin citizens.</a:t>
            </a:r>
          </a:p>
          <a:p>
            <a:pPr marL="342900" indent="-342900">
              <a:lnSpc>
                <a:spcPct val="120000"/>
              </a:lnSpc>
              <a:buFont typeface="Arial" panose="020B0604020202090204" pitchFamily="34" charset="0"/>
              <a:buChar char="•"/>
            </a:pPr>
            <a:r>
              <a:rPr lang="en-US" altLang="zh-CN" sz="2400" dirty="0">
                <a:latin typeface="Calibri" panose="020F0702030404030204" pitchFamily="34" charset="0"/>
                <a:cs typeface="Calibri" panose="020F0702030404030204" pitchFamily="34" charset="0"/>
              </a:rPr>
              <a:t>Promote economic development and job creation through their campus technology-transfer ecosystem, in partnership with the business and entrepreneurial communities.</a:t>
            </a:r>
          </a:p>
        </p:txBody>
      </p:sp>
    </p:spTree>
    <p:extLst>
      <p:ext uri="{BB962C8B-B14F-4D97-AF65-F5344CB8AC3E}">
        <p14:creationId xmlns:p14="http://schemas.microsoft.com/office/powerpoint/2010/main" val="1176130491"/>
      </p:ext>
    </p:extLst>
  </p:cSld>
  <p:clrMapOvr>
    <a:masterClrMapping/>
  </p:clrMapOvr>
  <p:transition>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28" name="组合 27"/>
          <p:cNvGrpSpPr/>
          <p:nvPr/>
        </p:nvGrpSpPr>
        <p:grpSpPr>
          <a:xfrm>
            <a:off x="867550" y="283464"/>
            <a:ext cx="1179420" cy="1051559"/>
            <a:chOff x="1313" y="323"/>
            <a:chExt cx="2280" cy="2032"/>
          </a:xfrm>
        </p:grpSpPr>
        <p:grpSp>
          <p:nvGrpSpPr>
            <p:cNvPr id="30"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矩形 3"/>
          <p:cNvSpPr/>
          <p:nvPr/>
        </p:nvSpPr>
        <p:spPr>
          <a:xfrm>
            <a:off x="828382" y="1592807"/>
            <a:ext cx="8901411" cy="461665"/>
          </a:xfrm>
          <a:prstGeom prst="rect">
            <a:avLst/>
          </a:prstGeom>
        </p:spPr>
        <p:txBody>
          <a:bodyPr wrap="none">
            <a:spAutoFit/>
          </a:bodyPr>
          <a:lstStyle/>
          <a:p>
            <a:pPr algn="just"/>
            <a:r>
              <a:rPr lang="en-US" altLang="zh-CN" sz="2400" dirty="0">
                <a:latin typeface="Calibri" panose="020F0702030404030204" pitchFamily="34" charset="0"/>
                <a:cs typeface="Calibri" panose="020F0702030404030204" pitchFamily="34" charset="0"/>
              </a:rPr>
              <a:t>3. </a:t>
            </a:r>
            <a:r>
              <a:rPr lang="en-US" altLang="zh-CN" sz="2400" b="1" dirty="0">
                <a:latin typeface="Calibri" panose="020F0702030404030204" pitchFamily="34" charset="0"/>
                <a:cs typeface="Calibri" panose="020F0702030404030204" pitchFamily="34" charset="0"/>
              </a:rPr>
              <a:t>The Culture of the University of Wisconsin_x0002_Madison Vision</a:t>
            </a:r>
          </a:p>
        </p:txBody>
      </p:sp>
      <p:sp>
        <p:nvSpPr>
          <p:cNvPr id="37" name="文本框 36"/>
          <p:cNvSpPr txBox="1"/>
          <p:nvPr/>
        </p:nvSpPr>
        <p:spPr>
          <a:xfrm>
            <a:off x="780896" y="2196033"/>
            <a:ext cx="10714418" cy="1865126"/>
          </a:xfrm>
          <a:prstGeom prst="rect">
            <a:avLst/>
          </a:prstGeom>
          <a:noFill/>
        </p:spPr>
        <p:txBody>
          <a:bodyPr wrap="square">
            <a:spAutoFit/>
          </a:bodyPr>
          <a:lstStyle/>
          <a:p>
            <a:pPr marL="342900" indent="-342900">
              <a:lnSpc>
                <a:spcPct val="120000"/>
              </a:lnSpc>
              <a:buFont typeface="Arial" panose="020B0604020202090204" pitchFamily="34" charset="0"/>
              <a:buChar char="•"/>
            </a:pPr>
            <a:r>
              <a:rPr lang="en-US" altLang="zh-CN" sz="2400" dirty="0">
                <a:latin typeface="Calibri" panose="020F0702030404030204" pitchFamily="34" charset="0"/>
                <a:cs typeface="Calibri" panose="020F0702030404030204" pitchFamily="34" charset="0"/>
              </a:rPr>
              <a:t>Extend their educational mission to Wisconsin and the world with new technology and partnerships.</a:t>
            </a:r>
          </a:p>
          <a:p>
            <a:pPr marL="342900" indent="-342900">
              <a:lnSpc>
                <a:spcPct val="120000"/>
              </a:lnSpc>
              <a:buFont typeface="Arial" panose="020B0604020202090204" pitchFamily="34" charset="0"/>
              <a:buChar char="•"/>
            </a:pPr>
            <a:r>
              <a:rPr lang="en-US" altLang="zh-CN" sz="2400" dirty="0">
                <a:latin typeface="Calibri" panose="020F0702030404030204" pitchFamily="34" charset="0"/>
                <a:cs typeface="Calibri" panose="020F0702030404030204" pitchFamily="34" charset="0"/>
              </a:rPr>
              <a:t>Use their distinctive interdisciplinary strength to address complex problems in the state and the world.</a:t>
            </a:r>
          </a:p>
        </p:txBody>
      </p:sp>
      <p:sp>
        <p:nvSpPr>
          <p:cNvPr id="5" name="动作按钮: 转到主页 8">
            <a:hlinkClick r:id="rId3" action="ppaction://hlinksldjump" highlightClick="1"/>
            <a:extLst>
              <a:ext uri="{FF2B5EF4-FFF2-40B4-BE49-F238E27FC236}">
                <a16:creationId xmlns:a16="http://schemas.microsoft.com/office/drawing/2014/main" id="{58607CBC-3845-4B5F-BF42-A17C51B34A73}"/>
              </a:ext>
            </a:extLst>
          </p:cNvPr>
          <p:cNvSpPr/>
          <p:nvPr/>
        </p:nvSpPr>
        <p:spPr>
          <a:xfrm>
            <a:off x="10918381" y="5693714"/>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24300929"/>
      </p:ext>
    </p:extLst>
  </p:cSld>
  <p:clrMapOvr>
    <a:masterClrMapping/>
  </p:clrMapOvr>
  <p:transition>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1484671" y="1678275"/>
            <a:ext cx="8917858" cy="892552"/>
          </a:xfrm>
          <a:prstGeom prst="rect">
            <a:avLst/>
          </a:prstGeom>
          <a:solidFill>
            <a:schemeClr val="bg2"/>
          </a:solidFill>
          <a:effectLst/>
        </p:spPr>
        <p:style>
          <a:lnRef idx="0">
            <a:scrgbClr r="0" g="0" b="0"/>
          </a:lnRef>
          <a:fillRef idx="1002">
            <a:schemeClr val="lt2"/>
          </a:fillRef>
          <a:effectRef idx="0">
            <a:scrgbClr r="0" g="0" b="0"/>
          </a:effectRef>
          <a:fontRef idx="major"/>
        </p:style>
        <p:txBody>
          <a:bodyPr wrap="square" rtlCol="0">
            <a:spAutoFit/>
          </a:bodyPr>
          <a:lstStyle/>
          <a:p>
            <a:pPr algn="ctr"/>
            <a:r>
              <a:rPr lang="en-US" altLang="zh-CN" sz="2800" dirty="0">
                <a:latin typeface="Calibri" panose="020F0702030404030204" pitchFamily="34" charset="0"/>
                <a:cs typeface="Calibri" panose="020F0702030404030204" pitchFamily="34" charset="0"/>
              </a:rPr>
              <a:t>Why Should I Get Involved with Campus Organizations?</a:t>
            </a:r>
          </a:p>
          <a:p>
            <a:pPr algn="ctr"/>
            <a:r>
              <a:rPr lang="en-US" altLang="zh-CN" sz="2400" i="1" dirty="0">
                <a:latin typeface="Bodoni MT Condensed" panose="02070606080606020203" pitchFamily="18" charset="0"/>
                <a:cs typeface="Calibri" panose="020F0702030404030204" pitchFamily="34" charset="0"/>
              </a:rPr>
              <a:t>                                                                                                                    Ken Paulsen</a:t>
            </a:r>
          </a:p>
        </p:txBody>
      </p:sp>
      <p:graphicFrame>
        <p:nvGraphicFramePr>
          <p:cNvPr id="11" name="图示 10"/>
          <p:cNvGraphicFramePr/>
          <p:nvPr>
            <p:extLst>
              <p:ext uri="{D42A27DB-BD31-4B8C-83A1-F6EECF244321}">
                <p14:modId xmlns:p14="http://schemas.microsoft.com/office/powerpoint/2010/main" val="1576347908"/>
              </p:ext>
            </p:extLst>
          </p:nvPr>
        </p:nvGraphicFramePr>
        <p:xfrm>
          <a:off x="1164590" y="2632710"/>
          <a:ext cx="6075045" cy="35566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页脚占位符 2"/>
          <p:cNvSpPr>
            <a:spLocks noGrp="1"/>
          </p:cNvSpPr>
          <p:nvPr/>
        </p:nvSpPr>
        <p:spPr>
          <a:xfrm>
            <a:off x="3686185" y="6459785"/>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7"/>
            <a:stretch>
              <a:fillRect/>
            </a:stretch>
          </p:blipFill>
          <p:spPr>
            <a:xfrm>
              <a:off x="1635" y="568"/>
              <a:ext cx="1538" cy="1537"/>
            </a:xfrm>
            <a:prstGeom prst="rect">
              <a:avLst/>
            </a:prstGeom>
            <a:noFill/>
            <a:ln w="9525">
              <a:noFill/>
            </a:ln>
          </p:spPr>
        </p:pic>
      </p:grpSp>
      <p:pic>
        <p:nvPicPr>
          <p:cNvPr id="23" name="图片 22" descr="截屏2020-08-25上午3.13.15"/>
          <p:cNvPicPr>
            <a:picLocks noChangeAspect="1"/>
          </p:cNvPicPr>
          <p:nvPr/>
        </p:nvPicPr>
        <p:blipFill>
          <a:blip r:embed="rId8"/>
          <a:stretch>
            <a:fillRect/>
          </a:stretch>
        </p:blipFill>
        <p:spPr>
          <a:xfrm>
            <a:off x="7141271" y="3124712"/>
            <a:ext cx="3994785" cy="2206625"/>
          </a:xfrm>
          <a:prstGeom prst="rect">
            <a:avLst/>
          </a:prstGeom>
        </p:spPr>
      </p:pic>
    </p:spTree>
    <p:extLst>
      <p:ext uri="{BB962C8B-B14F-4D97-AF65-F5344CB8AC3E}">
        <p14:creationId xmlns:p14="http://schemas.microsoft.com/office/powerpoint/2010/main" val="3733015069"/>
      </p:ext>
    </p:extLst>
  </p:cSld>
  <p:clrMapOvr>
    <a:masterClrMapping/>
  </p:clrMapOvr>
  <p:transition>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865546"/>
            <a:ext cx="10877550" cy="489365"/>
          </a:xfrm>
          <a:prstGeom prst="rect">
            <a:avLst/>
          </a:prstGeom>
          <a:noFill/>
        </p:spPr>
        <p:txBody>
          <a:bodyPr wrap="square">
            <a:spAutoFit/>
          </a:bodyPr>
          <a:lstStyle/>
          <a:p>
            <a:pPr>
              <a:lnSpc>
                <a:spcPct val="114000"/>
              </a:lnSpc>
            </a:pPr>
            <a:r>
              <a:rPr lang="en-US" altLang="zh-CN" sz="2400" i="1" dirty="0">
                <a:solidFill>
                  <a:srgbClr val="0070C0"/>
                </a:solidFill>
                <a:latin typeface="Calibri" panose="020F0702030404030204" pitchFamily="34" charset="0"/>
                <a:cs typeface="Calibri" panose="020F0702030404030204" pitchFamily="34" charset="0"/>
                <a:sym typeface="+mn-ea"/>
              </a:rPr>
              <a:t>Match each statement with the right person marked by A, B, C, and D.</a:t>
            </a: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pic>
        <p:nvPicPr>
          <p:cNvPr id="25" name="图片 24" descr="截屏2020-08-25上午8.32.35"/>
          <p:cNvPicPr>
            <a:picLocks noChangeAspect="1"/>
          </p:cNvPicPr>
          <p:nvPr/>
        </p:nvPicPr>
        <p:blipFill>
          <a:blip r:embed="rId4"/>
          <a:stretch>
            <a:fillRect/>
          </a:stretch>
        </p:blipFill>
        <p:spPr>
          <a:xfrm>
            <a:off x="8632190" y="2890520"/>
            <a:ext cx="3199765" cy="3225165"/>
          </a:xfrm>
          <a:prstGeom prst="rect">
            <a:avLst/>
          </a:prstGeom>
        </p:spPr>
      </p:pic>
      <p:sp>
        <p:nvSpPr>
          <p:cNvPr id="26" name="文本框 25"/>
          <p:cNvSpPr txBox="1"/>
          <p:nvPr/>
        </p:nvSpPr>
        <p:spPr>
          <a:xfrm>
            <a:off x="876761" y="2437485"/>
            <a:ext cx="11810078" cy="910377"/>
          </a:xfrm>
          <a:prstGeom prst="rect">
            <a:avLst/>
          </a:prstGeom>
          <a:noFill/>
        </p:spPr>
        <p:txBody>
          <a:bodyPr wrap="square">
            <a:spAutoFit/>
          </a:bodyPr>
          <a:lstStyle/>
          <a:p>
            <a:pPr algn="l">
              <a:lnSpc>
                <a:spcPct val="114000"/>
              </a:lnSpc>
            </a:pPr>
            <a:endParaRPr lang="en-US" altLang="zh-CN" sz="2400" b="1" dirty="0">
              <a:latin typeface="Calibri" panose="020F0702030404030204" pitchFamily="34" charset="0"/>
              <a:ea typeface="宋体" panose="02010600030101010101" pitchFamily="2" charset="-122"/>
              <a:cs typeface="Calibri" panose="020F0702030404030204" pitchFamily="34" charset="0"/>
            </a:endParaRPr>
          </a:p>
          <a:p>
            <a:pPr algn="l">
              <a:lnSpc>
                <a:spcPct val="114000"/>
              </a:lnSpc>
            </a:pPr>
            <a:endParaRPr lang="en-US" altLang="zh-CN" sz="2400" b="1" dirty="0">
              <a:latin typeface="Calibri" panose="020F0702030404030204" pitchFamily="34" charset="0"/>
              <a:ea typeface="宋体" panose="02010600030101010101" pitchFamily="2" charset="-122"/>
              <a:cs typeface="Calibri" panose="020F0702030404030204" pitchFamily="34" charset="0"/>
            </a:endParaRPr>
          </a:p>
        </p:txBody>
      </p:sp>
      <p:sp>
        <p:nvSpPr>
          <p:cNvPr id="27" name="文本框 26"/>
          <p:cNvSpPr txBox="1"/>
          <p:nvPr/>
        </p:nvSpPr>
        <p:spPr>
          <a:xfrm>
            <a:off x="659130" y="2271395"/>
            <a:ext cx="8980170" cy="4154984"/>
          </a:xfrm>
          <a:prstGeom prst="rect">
            <a:avLst/>
          </a:prstGeom>
          <a:noFill/>
        </p:spPr>
        <p:txBody>
          <a:bodyPr wrap="square">
            <a:spAutoFit/>
          </a:bodyPr>
          <a:lstStyle/>
          <a:p>
            <a:pPr algn="just">
              <a:buAutoNum type="arabicPeriod"/>
            </a:pPr>
            <a:r>
              <a:rPr lang="en-US" altLang="zh-CN" sz="2200" kern="100" dirty="0">
                <a:effectLst/>
                <a:latin typeface="Calibri" panose="020F0702030404030204" pitchFamily="34" charset="0"/>
                <a:ea typeface="宋体" panose="02010600030101010101" pitchFamily="2" charset="-122"/>
                <a:cs typeface="Calibri" panose="020F0702030404030204" pitchFamily="34" charset="0"/>
              </a:rPr>
              <a:t>  The person who has managed to raise money for a hospital. </a:t>
            </a:r>
          </a:p>
          <a:p>
            <a:pPr algn="just">
              <a:buAutoNum type="arabicPeriod"/>
            </a:pPr>
            <a:r>
              <a:rPr lang="en-US" altLang="zh-CN" sz="2200" kern="100" dirty="0">
                <a:effectLst/>
                <a:latin typeface="Calibri" panose="020F0702030404030204" pitchFamily="34" charset="0"/>
                <a:ea typeface="宋体" panose="02010600030101010101" pitchFamily="2" charset="-122"/>
                <a:cs typeface="Calibri" panose="020F0702030404030204" pitchFamily="34" charset="0"/>
              </a:rPr>
              <a:t>  The person who tries to raise funds for the youth mentoring organization. </a:t>
            </a:r>
          </a:p>
          <a:p>
            <a:pPr algn="just">
              <a:buAutoNum type="arabicPeriod"/>
            </a:pPr>
            <a:r>
              <a:rPr lang="en-US" altLang="zh-CN" sz="2200" kern="100" dirty="0">
                <a:effectLst/>
                <a:latin typeface="Calibri" panose="020F0702030404030204" pitchFamily="34" charset="0"/>
                <a:ea typeface="宋体" panose="02010600030101010101" pitchFamily="2" charset="-122"/>
                <a:cs typeface="Calibri" panose="020F0702030404030204" pitchFamily="34" charset="0"/>
              </a:rPr>
              <a:t>  The person who has found a job before her graduation.</a:t>
            </a:r>
          </a:p>
          <a:p>
            <a:pPr algn="just">
              <a:buAutoNum type="arabicPeriod"/>
            </a:pPr>
            <a:r>
              <a:rPr lang="en-US" altLang="zh-CN" sz="2200" kern="100" dirty="0">
                <a:effectLst/>
                <a:latin typeface="Calibri" panose="020F0702030404030204" pitchFamily="34" charset="0"/>
                <a:ea typeface="宋体" panose="02010600030101010101" pitchFamily="2" charset="-122"/>
                <a:cs typeface="Calibri" panose="020F0702030404030204" pitchFamily="34" charset="0"/>
              </a:rPr>
              <a:t>  The person whose original purpose for taking part in the activity </a:t>
            </a:r>
          </a:p>
          <a:p>
            <a:pPr algn="just">
              <a:buNone/>
            </a:pPr>
            <a:r>
              <a:rPr lang="en-US" altLang="zh-CN" sz="2200" kern="100" dirty="0">
                <a:effectLst/>
                <a:latin typeface="Calibri" panose="020F0702030404030204" pitchFamily="34" charset="0"/>
                <a:ea typeface="宋体" panose="02010600030101010101" pitchFamily="2" charset="-122"/>
                <a:cs typeface="Calibri" panose="020F0702030404030204" pitchFamily="34" charset="0"/>
              </a:rPr>
              <a:t>       was to pass time. </a:t>
            </a:r>
          </a:p>
          <a:p>
            <a:pPr algn="just">
              <a:buNone/>
            </a:pPr>
            <a:r>
              <a:rPr lang="en-US" altLang="zh-CN" sz="2200" kern="100" dirty="0">
                <a:effectLst/>
                <a:latin typeface="Calibri" panose="020F0702030404030204" pitchFamily="34" charset="0"/>
                <a:ea typeface="宋体" panose="02010600030101010101" pitchFamily="2" charset="-122"/>
                <a:cs typeface="Calibri" panose="020F0702030404030204" pitchFamily="34" charset="0"/>
              </a:rPr>
              <a:t>5.   The person whose friend has learned a lot about how to </a:t>
            </a:r>
          </a:p>
          <a:p>
            <a:pPr algn="just">
              <a:buNone/>
            </a:pPr>
            <a:r>
              <a:rPr lang="en-US" altLang="zh-CN" sz="2200" kern="100" dirty="0">
                <a:effectLst/>
                <a:latin typeface="Calibri" panose="020F0702030404030204" pitchFamily="34" charset="0"/>
                <a:ea typeface="宋体" panose="02010600030101010101" pitchFamily="2" charset="-122"/>
                <a:cs typeface="Calibri" panose="020F0702030404030204" pitchFamily="34" charset="0"/>
              </a:rPr>
              <a:t>      organize big events. </a:t>
            </a:r>
          </a:p>
          <a:p>
            <a:pPr algn="just">
              <a:buNone/>
            </a:pPr>
            <a:r>
              <a:rPr lang="en-US" altLang="zh-CN" sz="2200" kern="100" dirty="0">
                <a:effectLst/>
                <a:latin typeface="Calibri" panose="020F0702030404030204" pitchFamily="34" charset="0"/>
                <a:ea typeface="宋体" panose="02010600030101010101" pitchFamily="2" charset="-122"/>
                <a:cs typeface="Calibri" panose="020F0702030404030204" pitchFamily="34" charset="0"/>
              </a:rPr>
              <a:t>6.   The person who points out the differences between high-school </a:t>
            </a:r>
          </a:p>
          <a:p>
            <a:pPr algn="just">
              <a:buNone/>
            </a:pPr>
            <a:r>
              <a:rPr lang="en-US" altLang="zh-CN" sz="2200" kern="100" dirty="0">
                <a:effectLst/>
                <a:latin typeface="Calibri" panose="020F0702030404030204" pitchFamily="34" charset="0"/>
                <a:ea typeface="宋体" panose="02010600030101010101" pitchFamily="2" charset="-122"/>
                <a:cs typeface="Calibri" panose="020F0702030404030204" pitchFamily="34" charset="0"/>
              </a:rPr>
              <a:t>       activities and college activities.</a:t>
            </a:r>
          </a:p>
          <a:p>
            <a:pPr algn="just">
              <a:buNone/>
            </a:pPr>
            <a:r>
              <a:rPr lang="en-US" altLang="zh-CN" sz="2200" kern="100" dirty="0">
                <a:effectLst/>
                <a:latin typeface="Calibri" panose="020F0702030404030204" pitchFamily="34" charset="0"/>
                <a:ea typeface="宋体" panose="02010600030101010101" pitchFamily="2" charset="-122"/>
                <a:cs typeface="Calibri" panose="020F0702030404030204" pitchFamily="34" charset="0"/>
              </a:rPr>
              <a:t>7.   The person who learns to develop his interpersonal ommunication </a:t>
            </a:r>
          </a:p>
          <a:p>
            <a:pPr algn="just">
              <a:buNone/>
            </a:pPr>
            <a:r>
              <a:rPr lang="en-US" altLang="zh-CN" sz="2200" kern="100" dirty="0">
                <a:effectLst/>
                <a:latin typeface="Calibri" panose="020F0702030404030204" pitchFamily="34" charset="0"/>
                <a:ea typeface="宋体" panose="02010600030101010101" pitchFamily="2" charset="-122"/>
                <a:cs typeface="Calibri" panose="020F0702030404030204" pitchFamily="34" charset="0"/>
              </a:rPr>
              <a:t>       ability from the activity.</a:t>
            </a:r>
          </a:p>
          <a:p>
            <a:pPr algn="just">
              <a:buNone/>
            </a:pPr>
            <a:r>
              <a:rPr lang="en-US" altLang="zh-CN" sz="2200" kern="100" dirty="0">
                <a:effectLst/>
                <a:latin typeface="Calibri" panose="020F0702030404030204" pitchFamily="34" charset="0"/>
                <a:ea typeface="宋体" panose="02010600030101010101" pitchFamily="2" charset="-122"/>
                <a:cs typeface="Calibri" panose="020F0702030404030204" pitchFamily="34" charset="0"/>
              </a:rPr>
              <a:t>8.   The person who has learned something from professionals.</a:t>
            </a:r>
          </a:p>
        </p:txBody>
      </p:sp>
      <p:sp>
        <p:nvSpPr>
          <p:cNvPr id="28" name="文本框 27"/>
          <p:cNvSpPr txBox="1"/>
          <p:nvPr/>
        </p:nvSpPr>
        <p:spPr>
          <a:xfrm>
            <a:off x="10723338" y="3189835"/>
            <a:ext cx="793750" cy="460375"/>
          </a:xfrm>
          <a:prstGeom prst="rect">
            <a:avLst/>
          </a:prstGeom>
          <a:noFill/>
        </p:spPr>
        <p:txBody>
          <a:bodyPr wrap="none" rtlCol="0">
            <a:spAutoFit/>
          </a:bodyPr>
          <a:lstStyle/>
          <a:p>
            <a:pPr algn="l"/>
            <a:r>
              <a:rPr lang="en-US" altLang="zh-CN" sz="2400" b="1" dirty="0">
                <a:solidFill>
                  <a:srgbClr val="C00000"/>
                </a:solidFill>
                <a:effectLst/>
                <a:latin typeface="Times New Roman" panose="02020703060505090304" pitchFamily="18" charset="0"/>
                <a:ea typeface="宋体" panose="02010600030101010101" pitchFamily="2" charset="-122"/>
              </a:rPr>
              <a:t>3</a:t>
            </a:r>
            <a:r>
              <a:rPr lang="zh-CN" altLang="en-US" sz="2400" b="1" dirty="0">
                <a:solidFill>
                  <a:srgbClr val="C00000"/>
                </a:solidFill>
                <a:effectLst/>
                <a:latin typeface="Times New Roman" panose="02020703060505090304" pitchFamily="18" charset="0"/>
                <a:ea typeface="宋体" panose="02010600030101010101" pitchFamily="2" charset="-122"/>
              </a:rPr>
              <a:t>，</a:t>
            </a:r>
            <a:r>
              <a:rPr lang="en-US" altLang="zh-CN" sz="2400" b="1" dirty="0">
                <a:solidFill>
                  <a:srgbClr val="C00000"/>
                </a:solidFill>
                <a:effectLst/>
                <a:latin typeface="Times New Roman" panose="02020703060505090304" pitchFamily="18" charset="0"/>
                <a:ea typeface="宋体" panose="02010600030101010101" pitchFamily="2" charset="-122"/>
              </a:rPr>
              <a:t>8</a:t>
            </a:r>
          </a:p>
        </p:txBody>
      </p:sp>
      <p:sp>
        <p:nvSpPr>
          <p:cNvPr id="29" name="文本框 28"/>
          <p:cNvSpPr txBox="1"/>
          <p:nvPr/>
        </p:nvSpPr>
        <p:spPr>
          <a:xfrm>
            <a:off x="11036393" y="3858943"/>
            <a:ext cx="335280" cy="460375"/>
          </a:xfrm>
          <a:prstGeom prst="rect">
            <a:avLst/>
          </a:prstGeom>
          <a:noFill/>
        </p:spPr>
        <p:txBody>
          <a:bodyPr wrap="none" rtlCol="0">
            <a:spAutoFit/>
          </a:bodyPr>
          <a:lstStyle/>
          <a:p>
            <a:pPr algn="l"/>
            <a:r>
              <a:rPr lang="en-US" sz="2400" b="1" dirty="0">
                <a:solidFill>
                  <a:srgbClr val="C00000"/>
                </a:solidFill>
                <a:effectLst/>
                <a:latin typeface="Times New Roman" panose="02020703060505090304" pitchFamily="18" charset="0"/>
                <a:ea typeface="宋体" panose="02010600030101010101" pitchFamily="2" charset="-122"/>
              </a:rPr>
              <a:t>6</a:t>
            </a:r>
          </a:p>
        </p:txBody>
      </p:sp>
      <p:sp>
        <p:nvSpPr>
          <p:cNvPr id="30" name="文本框 29"/>
          <p:cNvSpPr txBox="1"/>
          <p:nvPr/>
        </p:nvSpPr>
        <p:spPr>
          <a:xfrm>
            <a:off x="10683968" y="4504103"/>
            <a:ext cx="1252220" cy="460375"/>
          </a:xfrm>
          <a:prstGeom prst="rect">
            <a:avLst/>
          </a:prstGeom>
          <a:noFill/>
        </p:spPr>
        <p:txBody>
          <a:bodyPr wrap="none" rtlCol="0">
            <a:spAutoFit/>
          </a:bodyPr>
          <a:lstStyle/>
          <a:p>
            <a:pPr algn="l"/>
            <a:r>
              <a:rPr lang="en-US" altLang="zh-CN" sz="2400" b="1" dirty="0">
                <a:solidFill>
                  <a:srgbClr val="C00000"/>
                </a:solidFill>
                <a:effectLst/>
                <a:latin typeface="Times New Roman" panose="02020703060505090304" pitchFamily="18" charset="0"/>
                <a:ea typeface="宋体" panose="02010600030101010101" pitchFamily="2" charset="-122"/>
              </a:rPr>
              <a:t>1</a:t>
            </a:r>
            <a:r>
              <a:rPr lang="zh-CN" altLang="en-US" sz="2400" b="1" dirty="0">
                <a:solidFill>
                  <a:srgbClr val="C00000"/>
                </a:solidFill>
                <a:effectLst/>
                <a:latin typeface="Times New Roman" panose="02020703060505090304" pitchFamily="18" charset="0"/>
                <a:ea typeface="宋体" panose="02010600030101010101" pitchFamily="2" charset="-122"/>
              </a:rPr>
              <a:t>，</a:t>
            </a:r>
            <a:r>
              <a:rPr lang="en-US" altLang="zh-CN" sz="2400" b="1" dirty="0">
                <a:solidFill>
                  <a:srgbClr val="C00000"/>
                </a:solidFill>
                <a:effectLst/>
                <a:latin typeface="Times New Roman" panose="02020703060505090304" pitchFamily="18" charset="0"/>
                <a:ea typeface="宋体" panose="02010600030101010101" pitchFamily="2" charset="-122"/>
              </a:rPr>
              <a:t>2</a:t>
            </a:r>
            <a:r>
              <a:rPr lang="zh-CN" altLang="en-US" sz="2400" b="1" dirty="0">
                <a:solidFill>
                  <a:srgbClr val="C00000"/>
                </a:solidFill>
                <a:effectLst/>
                <a:latin typeface="Times New Roman" panose="02020703060505090304" pitchFamily="18" charset="0"/>
                <a:ea typeface="宋体" panose="02010600030101010101" pitchFamily="2" charset="-122"/>
              </a:rPr>
              <a:t>，</a:t>
            </a:r>
            <a:r>
              <a:rPr lang="en-US" altLang="zh-CN" sz="2400" b="1" dirty="0">
                <a:solidFill>
                  <a:srgbClr val="C00000"/>
                </a:solidFill>
                <a:effectLst/>
                <a:latin typeface="Times New Roman" panose="02020703060505090304" pitchFamily="18" charset="0"/>
                <a:ea typeface="宋体" panose="02010600030101010101" pitchFamily="2" charset="-122"/>
              </a:rPr>
              <a:t>5</a:t>
            </a:r>
          </a:p>
        </p:txBody>
      </p:sp>
      <p:sp>
        <p:nvSpPr>
          <p:cNvPr id="31" name="文本框 30"/>
          <p:cNvSpPr txBox="1"/>
          <p:nvPr/>
        </p:nvSpPr>
        <p:spPr>
          <a:xfrm>
            <a:off x="10624913" y="5250863"/>
            <a:ext cx="793750" cy="460375"/>
          </a:xfrm>
          <a:prstGeom prst="rect">
            <a:avLst/>
          </a:prstGeom>
          <a:noFill/>
        </p:spPr>
        <p:txBody>
          <a:bodyPr wrap="none" rtlCol="0">
            <a:spAutoFit/>
          </a:bodyPr>
          <a:lstStyle/>
          <a:p>
            <a:pPr algn="l"/>
            <a:r>
              <a:rPr lang="en-US" sz="2400" b="1" dirty="0">
                <a:solidFill>
                  <a:srgbClr val="C00000"/>
                </a:solidFill>
                <a:effectLst/>
                <a:latin typeface="Times New Roman" panose="02020703060505090304" pitchFamily="18" charset="0"/>
                <a:ea typeface="宋体" panose="02010600030101010101" pitchFamily="2" charset="-122"/>
              </a:rPr>
              <a:t>4</a:t>
            </a:r>
            <a:r>
              <a:rPr lang="zh-CN" altLang="en-US" sz="2400" b="1" dirty="0">
                <a:solidFill>
                  <a:srgbClr val="C00000"/>
                </a:solidFill>
                <a:effectLst/>
                <a:latin typeface="Times New Roman" panose="02020703060505090304" pitchFamily="18" charset="0"/>
                <a:ea typeface="宋体" panose="02010600030101010101" pitchFamily="2" charset="-122"/>
              </a:rPr>
              <a:t>，</a:t>
            </a:r>
            <a:r>
              <a:rPr lang="en-US" altLang="zh-CN" sz="2400" b="1" dirty="0">
                <a:solidFill>
                  <a:srgbClr val="C00000"/>
                </a:solidFill>
                <a:effectLst/>
                <a:latin typeface="Times New Roman" panose="02020703060505090304" pitchFamily="18" charset="0"/>
                <a:ea typeface="宋体" panose="02010600030101010101" pitchFamily="2" charset="-122"/>
              </a:rPr>
              <a:t>7</a:t>
            </a:r>
          </a:p>
        </p:txBody>
      </p:sp>
    </p:spTree>
    <p:extLst>
      <p:ext uri="{BB962C8B-B14F-4D97-AF65-F5344CB8AC3E}">
        <p14:creationId xmlns:p14="http://schemas.microsoft.com/office/powerpoint/2010/main" val="4198099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linds(horizontal)">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860398"/>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latin typeface="Calibri" panose="020F0702030404030204" pitchFamily="34" charset="0"/>
                <a:cs typeface="Calibri" panose="020F0702030404030204" pitchFamily="34" charset="0"/>
              </a:rPr>
              <a:t>1. Extracurricular activities—campus clubs and groups—may be the most overlooked indicator of a college’s or university’s quality. (Para 1)</a:t>
            </a:r>
          </a:p>
          <a:p>
            <a:pPr>
              <a:lnSpc>
                <a:spcPct val="114000"/>
              </a:lnSpc>
            </a:pPr>
            <a:r>
              <a:rPr lang="en-US" altLang="zh-CN" sz="2400" b="1" dirty="0">
                <a:latin typeface="Calibri" panose="020F0702030404030204" pitchFamily="34" charset="0"/>
                <a:cs typeface="Calibri" panose="020F0702030404030204" pitchFamily="34" charset="0"/>
              </a:rPr>
              <a:t>Paraphrase</a:t>
            </a:r>
            <a:r>
              <a:rPr lang="en-US" altLang="zh-CN" sz="2400" dirty="0">
                <a:latin typeface="Calibri" panose="020F0702030404030204" pitchFamily="34" charset="0"/>
                <a:cs typeface="Calibri" panose="020F0702030404030204" pitchFamily="34" charset="0"/>
              </a:rPr>
              <a:t>: When we evaluate a university’s quality, the factor of extracurricular activities like campus clubs and groups is mostly ignored.</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18674188"/>
      </p:ext>
    </p:extLst>
  </p:cSld>
  <p:clrMapOvr>
    <a:masterClrMapping/>
  </p:clrMapOvr>
  <p:transition>
    <p:rand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726405"/>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latin typeface="Calibri" panose="020F0702030404030204" pitchFamily="34" charset="0"/>
                <a:cs typeface="Calibri" panose="020F0702030404030204" pitchFamily="34" charset="0"/>
              </a:rPr>
              <a:t>2. Even the president of the hacky-sack club has </a:t>
            </a:r>
            <a:r>
              <a:rPr lang="en-US" altLang="zh-CN" sz="2400" dirty="0">
                <a:solidFill>
                  <a:srgbClr val="FF0000"/>
                </a:solidFill>
                <a:latin typeface="Calibri" panose="020F0702030404030204" pitchFamily="34" charset="0"/>
                <a:cs typeface="Calibri" panose="020F0702030404030204" pitchFamily="34" charset="0"/>
              </a:rPr>
              <a:t>flexed</a:t>
            </a:r>
            <a:r>
              <a:rPr lang="en-US" altLang="zh-CN" sz="2400" dirty="0">
                <a:latin typeface="Calibri" panose="020F0702030404030204" pitchFamily="34" charset="0"/>
                <a:cs typeface="Calibri" panose="020F0702030404030204" pitchFamily="34" charset="0"/>
              </a:rPr>
              <a:t> some leadership </a:t>
            </a:r>
            <a:r>
              <a:rPr lang="en-US" altLang="zh-CN" sz="2400" dirty="0">
                <a:solidFill>
                  <a:srgbClr val="FF0000"/>
                </a:solidFill>
                <a:latin typeface="Calibri" panose="020F0702030404030204" pitchFamily="34" charset="0"/>
                <a:cs typeface="Calibri" panose="020F0702030404030204" pitchFamily="34" charset="0"/>
              </a:rPr>
              <a:t>muscle</a:t>
            </a:r>
            <a:r>
              <a:rPr lang="en-US" altLang="zh-CN" sz="2400" dirty="0">
                <a:latin typeface="Calibri" panose="020F0702030404030204" pitchFamily="34" charset="0"/>
                <a:cs typeface="Calibri" panose="020F0702030404030204" pitchFamily="34" charset="0"/>
              </a:rPr>
              <a:t> in college. (Para 2)</a:t>
            </a:r>
          </a:p>
          <a:p>
            <a:pPr>
              <a:lnSpc>
                <a:spcPct val="114000"/>
              </a:lnSpc>
            </a:pPr>
            <a:r>
              <a:rPr lang="en-US" altLang="zh-CN" sz="2400" dirty="0">
                <a:solidFill>
                  <a:srgbClr val="FF0000"/>
                </a:solidFill>
                <a:latin typeface="Calibri" panose="020F0702030404030204" pitchFamily="34" charset="0"/>
                <a:cs typeface="Calibri" panose="020F0702030404030204" pitchFamily="34" charset="0"/>
              </a:rPr>
              <a:t>flex one’s muscle</a:t>
            </a:r>
            <a:r>
              <a:rPr lang="en-US" altLang="zh-CN" sz="2400" dirty="0">
                <a:latin typeface="Calibri" panose="020F0702030404030204" pitchFamily="34" charset="0"/>
                <a:cs typeface="Calibri" panose="020F0702030404030204" pitchFamily="34" charset="0"/>
              </a:rPr>
              <a:t>: to behave in a way that is intended to show that you have power and that you are considering using it</a:t>
            </a:r>
          </a:p>
          <a:p>
            <a:pPr>
              <a:lnSpc>
                <a:spcPct val="114000"/>
              </a:lnSpc>
            </a:pPr>
            <a:r>
              <a:rPr lang="en-US" altLang="zh-CN" sz="2400" b="1" dirty="0">
                <a:latin typeface="Calibri" panose="020F0702030404030204" pitchFamily="34" charset="0"/>
                <a:cs typeface="Calibri" panose="020F0702030404030204" pitchFamily="34" charset="0"/>
              </a:rPr>
              <a:t>Paraphrase</a:t>
            </a:r>
            <a:r>
              <a:rPr lang="en-US" altLang="zh-CN" sz="2400" dirty="0">
                <a:latin typeface="Calibri" panose="020F0702030404030204" pitchFamily="34" charset="0"/>
                <a:cs typeface="Calibri" panose="020F0702030404030204" pitchFamily="34" charset="0"/>
              </a:rPr>
              <a:t>: Even for the student leader of a small club like hacky-sack club, he has already exercised his ability in leadership in college.</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256931562"/>
      </p:ext>
    </p:extLst>
  </p:cSld>
  <p:clrMapOvr>
    <a:masterClrMapping/>
  </p:clrMapOvr>
  <p:transition>
    <p:random/>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884379"/>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t>3.You may not have </a:t>
            </a:r>
            <a:r>
              <a:rPr lang="en-US" altLang="zh-CN" sz="2400" dirty="0">
                <a:solidFill>
                  <a:srgbClr val="FF0000"/>
                </a:solidFill>
              </a:rPr>
              <a:t>checked out</a:t>
            </a:r>
            <a:r>
              <a:rPr lang="en-US" altLang="zh-CN" sz="2400" dirty="0"/>
              <a:t> every extracurricular activity on campus before arriving at school ... (Para 3)</a:t>
            </a:r>
          </a:p>
          <a:p>
            <a:pPr>
              <a:lnSpc>
                <a:spcPct val="114000"/>
              </a:lnSpc>
            </a:pPr>
            <a:r>
              <a:rPr lang="en-US" altLang="zh-CN" sz="2400" dirty="0">
                <a:solidFill>
                  <a:srgbClr val="FF0000"/>
                </a:solidFill>
              </a:rPr>
              <a:t>check out sth.</a:t>
            </a:r>
            <a:r>
              <a:rPr lang="en-US" altLang="zh-CN" sz="2400" dirty="0"/>
              <a:t>: to investigate; to find out information about something.</a:t>
            </a:r>
          </a:p>
          <a:p>
            <a:pPr>
              <a:lnSpc>
                <a:spcPct val="114000"/>
              </a:lnSpc>
            </a:pPr>
            <a:r>
              <a:rPr lang="en-US" altLang="zh-CN" sz="2400" i="1" dirty="0"/>
              <a:t>e.g.</a:t>
            </a:r>
            <a:r>
              <a:rPr lang="en-US" altLang="zh-CN" sz="2400" dirty="0"/>
              <a:t> Maybe we ought to go down to the library and check it out.</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491882160"/>
      </p:ext>
    </p:extLst>
  </p:cSld>
  <p:clrMapOvr>
    <a:masterClrMapping/>
  </p:clrMapOvr>
  <p:transition>
    <p:rand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305392"/>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t>4. This is a great </a:t>
            </a:r>
            <a:r>
              <a:rPr lang="en-US" altLang="zh-CN" sz="2400" dirty="0">
                <a:solidFill>
                  <a:srgbClr val="FF0000"/>
                </a:solidFill>
              </a:rPr>
              <a:t>head start</a:t>
            </a:r>
            <a:r>
              <a:rPr lang="en-US" altLang="zh-CN" sz="2400" dirty="0"/>
              <a:t> in an industry that I am going to pursue and it shows these professionals—since they see me often—that I am serious about my future. (Para 4)</a:t>
            </a:r>
          </a:p>
          <a:p>
            <a:pPr>
              <a:lnSpc>
                <a:spcPct val="114000"/>
              </a:lnSpc>
            </a:pPr>
            <a:r>
              <a:rPr lang="en-US" altLang="zh-CN" sz="2400" dirty="0">
                <a:solidFill>
                  <a:srgbClr val="FF0000"/>
                </a:solidFill>
              </a:rPr>
              <a:t>head start</a:t>
            </a:r>
            <a:r>
              <a:rPr lang="en-US" altLang="zh-CN" sz="2400" dirty="0"/>
              <a:t>: originally used to show that a horse has its head in front of others at the start of a race. Now it means an initial advantage in a competitive situation.</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158133375"/>
      </p:ext>
    </p:extLst>
  </p:cSld>
  <p:clrMapOvr>
    <a:masterClrMapping/>
  </p:clrMapOvr>
  <p:transition>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305392"/>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0000"/>
              </a:lnSpc>
            </a:pPr>
            <a:r>
              <a:rPr lang="en-US" altLang="zh-CN" sz="2400" dirty="0"/>
              <a:t>5. The friend </a:t>
            </a:r>
            <a:r>
              <a:rPr lang="en-US" altLang="zh-CN" sz="2400" dirty="0">
                <a:solidFill>
                  <a:srgbClr val="FF0000"/>
                </a:solidFill>
              </a:rPr>
              <a:t>ended up</a:t>
            </a:r>
            <a:r>
              <a:rPr lang="en-US" altLang="zh-CN" sz="2400" dirty="0"/>
              <a:t> being recruited by top accounting firms before she graduated because she had networked so successfully at club-related events. (Para 5)</a:t>
            </a:r>
          </a:p>
          <a:p>
            <a:pPr>
              <a:lnSpc>
                <a:spcPct val="110000"/>
              </a:lnSpc>
            </a:pPr>
            <a:r>
              <a:rPr lang="en-US" altLang="zh-CN" sz="2400" dirty="0">
                <a:solidFill>
                  <a:srgbClr val="FF0000"/>
                </a:solidFill>
              </a:rPr>
              <a:t>end up doing sth.</a:t>
            </a:r>
            <a:r>
              <a:rPr lang="en-US" altLang="zh-CN" sz="2400" dirty="0"/>
              <a:t>: to become eventually; turn out to be</a:t>
            </a:r>
          </a:p>
          <a:p>
            <a:pPr>
              <a:lnSpc>
                <a:spcPct val="110000"/>
              </a:lnSpc>
            </a:pPr>
            <a:r>
              <a:rPr lang="en-US" altLang="zh-CN" sz="2400" i="1" dirty="0"/>
              <a:t>e.g.</a:t>
            </a:r>
            <a:r>
              <a:rPr lang="en-US" altLang="zh-CN" sz="2400" dirty="0"/>
              <a:t> After 10 years of wandering around, he ended up living in New Zealand with his family.</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788065015"/>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直角上箭头 31"/>
          <p:cNvSpPr/>
          <p:nvPr/>
        </p:nvSpPr>
        <p:spPr>
          <a:xfrm rot="5400000">
            <a:off x="6562725" y="512572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直角上箭头 30"/>
          <p:cNvSpPr/>
          <p:nvPr/>
        </p:nvSpPr>
        <p:spPr>
          <a:xfrm rot="5400000">
            <a:off x="5230495" y="436880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直角上箭头 29"/>
          <p:cNvSpPr/>
          <p:nvPr/>
        </p:nvSpPr>
        <p:spPr>
          <a:xfrm rot="5400000">
            <a:off x="3898900" y="3620135"/>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直角上箭头 28"/>
          <p:cNvSpPr/>
          <p:nvPr/>
        </p:nvSpPr>
        <p:spPr>
          <a:xfrm rot="5400000">
            <a:off x="2525395" y="287528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2935851" y="1518229"/>
            <a:ext cx="4910290" cy="769441"/>
          </a:xfrm>
          <a:prstGeom prst="rect">
            <a:avLst/>
          </a:prstGeom>
          <a:solidFill>
            <a:srgbClr val="E2DFCC"/>
          </a:solidFill>
          <a:effectLst/>
        </p:spPr>
        <p:style>
          <a:lnRef idx="0">
            <a:scrgbClr r="0" g="0" b="0"/>
          </a:lnRef>
          <a:fillRef idx="1002">
            <a:schemeClr val="lt2"/>
          </a:fillRef>
          <a:effectRef idx="0">
            <a:scrgbClr r="0" g="0" b="0"/>
          </a:effectRef>
          <a:fontRef idx="major"/>
        </p:style>
        <p:txBody>
          <a:bodyPr wrap="square" rtlCol="0">
            <a:spAutoFit/>
          </a:bodyPr>
          <a:lstStyle/>
          <a:p>
            <a:pPr algn="ctr"/>
            <a:r>
              <a:rPr lang="en-US" altLang="zh-CN" sz="2400" dirty="0">
                <a:latin typeface="Calibri" panose="020F0702030404030204" pitchFamily="34" charset="0"/>
                <a:cs typeface="Calibri" panose="020F0702030404030204" pitchFamily="34" charset="0"/>
              </a:rPr>
              <a:t>21st-Century Campus Culture </a:t>
            </a:r>
          </a:p>
          <a:p>
            <a:pPr algn="r"/>
            <a:r>
              <a:rPr lang="en-US" altLang="zh-CN" sz="2000" i="1" dirty="0">
                <a:latin typeface="Bodoni MT Condensed" panose="02070606080606020203" pitchFamily="18" charset="0"/>
                <a:cs typeface="Calibri" panose="020F0702030404030204" pitchFamily="34" charset="0"/>
                <a:sym typeface="+mn-ea"/>
              </a:rPr>
              <a:t>James M. Lang</a:t>
            </a:r>
            <a:r>
              <a:rPr lang="en-US" altLang="zh-CN" sz="2000" i="1" dirty="0">
                <a:latin typeface="Bodoni MT Condensed" panose="02070606080606020203" pitchFamily="18" charset="0"/>
                <a:cs typeface="Calibri" panose="020F0702030404030204" pitchFamily="34" charset="0"/>
              </a:rPr>
              <a:t> </a:t>
            </a:r>
            <a:endParaRPr lang="zh-CN" altLang="en-US" sz="2000" i="1" dirty="0">
              <a:latin typeface="Bodoni MT Condensed" panose="02070606080606020203" pitchFamily="18" charset="0"/>
              <a:cs typeface="Calibri" panose="020F0702030404030204" pitchFamily="34" charset="0"/>
            </a:endParaRP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3" name="圆角矩形 12">
            <a:hlinkClick r:id="rId3" action="ppaction://hlinksldjump"/>
          </p:cNvPr>
          <p:cNvSpPr/>
          <p:nvPr/>
        </p:nvSpPr>
        <p:spPr>
          <a:xfrm>
            <a:off x="3397250" y="301815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2"/>
          </a:lnRef>
          <a:fillRef idx="3">
            <a:schemeClr val="accent2"/>
          </a:fillRef>
          <a:effectRef idx="3">
            <a:schemeClr val="accent2"/>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圆角矩形 13">
            <a:hlinkClick r:id="rId4" action="ppaction://hlinksldjump"/>
          </p:cNvPr>
          <p:cNvSpPr/>
          <p:nvPr/>
        </p:nvSpPr>
        <p:spPr>
          <a:xfrm>
            <a:off x="4745990" y="376364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圆角矩形 14">
            <a:hlinkClick r:id="rId5" action="ppaction://hlinksldjump"/>
          </p:cNvPr>
          <p:cNvSpPr/>
          <p:nvPr/>
        </p:nvSpPr>
        <p:spPr>
          <a:xfrm>
            <a:off x="6094730" y="450913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4"/>
          </a:lnRef>
          <a:fillRef idx="3">
            <a:schemeClr val="accent4"/>
          </a:fillRef>
          <a:effectRef idx="3">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圆角矩形 15">
            <a:hlinkClick r:id="rId6" action="ppaction://hlinksldjump"/>
          </p:cNvPr>
          <p:cNvSpPr/>
          <p:nvPr/>
        </p:nvSpPr>
        <p:spPr>
          <a:xfrm>
            <a:off x="7443470" y="5254625"/>
            <a:ext cx="3004820" cy="9182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5"/>
          </a:lnRef>
          <a:fillRef idx="3">
            <a:schemeClr val="accent5"/>
          </a:fillRef>
          <a:effectRef idx="3">
            <a:schemeClr val="accent5"/>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圆角矩形 16">
            <a:hlinkClick r:id="rId7" action="ppaction://hlinksldjump"/>
          </p:cNvPr>
          <p:cNvSpPr/>
          <p:nvPr/>
        </p:nvSpPr>
        <p:spPr>
          <a:xfrm>
            <a:off x="2048510" y="227266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1"/>
          </a:lnRef>
          <a:fillRef idx="3">
            <a:schemeClr val="accent1"/>
          </a:fillRef>
          <a:effectRef idx="3">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文本框 7">
            <a:hlinkClick r:id="rId7" action="ppaction://hlinksldjump"/>
          </p:cNvPr>
          <p:cNvSpPr txBox="1"/>
          <p:nvPr/>
        </p:nvSpPr>
        <p:spPr>
          <a:xfrm>
            <a:off x="2192655" y="2339340"/>
            <a:ext cx="2772618"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ct val="0"/>
              </a:spcBef>
              <a:spcAft>
                <a:spcPct val="35000"/>
              </a:spcAft>
            </a:pPr>
            <a:r>
              <a:rPr lang="en-US" altLang="zh-CN" sz="2400" b="1" dirty="0">
                <a:solidFill>
                  <a:schemeClr val="bg1"/>
                </a:solidFill>
                <a:sym typeface="+mn-ea"/>
              </a:rPr>
              <a:t>Cultural Background</a:t>
            </a:r>
          </a:p>
        </p:txBody>
      </p:sp>
      <p:sp>
        <p:nvSpPr>
          <p:cNvPr id="25" name="文本框 8">
            <a:hlinkClick r:id="rId3" action="ppaction://hlinksldjump"/>
          </p:cNvPr>
          <p:cNvSpPr txBox="1"/>
          <p:nvPr/>
        </p:nvSpPr>
        <p:spPr>
          <a:xfrm>
            <a:off x="3967480" y="3084830"/>
            <a:ext cx="1823256"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Text Analysis</a:t>
            </a:r>
          </a:p>
        </p:txBody>
      </p:sp>
      <p:sp>
        <p:nvSpPr>
          <p:cNvPr id="26" name="文本框 9">
            <a:hlinkClick r:id="rId4" action="ppaction://hlinksldjump"/>
          </p:cNvPr>
          <p:cNvSpPr txBox="1"/>
          <p:nvPr/>
        </p:nvSpPr>
        <p:spPr>
          <a:xfrm>
            <a:off x="5199380" y="3807460"/>
            <a:ext cx="2181303"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Language Focus</a:t>
            </a:r>
          </a:p>
        </p:txBody>
      </p:sp>
      <p:sp>
        <p:nvSpPr>
          <p:cNvPr id="27" name="文本框 10">
            <a:hlinkClick r:id="rId5" action="ppaction://hlinksldjump"/>
          </p:cNvPr>
          <p:cNvSpPr txBox="1"/>
          <p:nvPr/>
        </p:nvSpPr>
        <p:spPr>
          <a:xfrm>
            <a:off x="6119495" y="4545965"/>
            <a:ext cx="2962991"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Further Enhancement</a:t>
            </a:r>
          </a:p>
        </p:txBody>
      </p:sp>
      <p:sp>
        <p:nvSpPr>
          <p:cNvPr id="28" name="文本框 11">
            <a:hlinkClick r:id="rId6" action="ppaction://hlinksldjump"/>
          </p:cNvPr>
          <p:cNvSpPr txBox="1"/>
          <p:nvPr/>
        </p:nvSpPr>
        <p:spPr>
          <a:xfrm>
            <a:off x="7865186" y="5335270"/>
            <a:ext cx="2206310" cy="830997"/>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ct val="0"/>
              </a:spcBef>
              <a:buClrTx/>
              <a:buSzTx/>
              <a:buFontTx/>
            </a:pPr>
            <a:r>
              <a:rPr lang="en-US" altLang="zh-CN" sz="2400" b="1" dirty="0">
                <a:solidFill>
                  <a:schemeClr val="bg1"/>
                </a:solidFill>
                <a:sym typeface="+mn-ea"/>
              </a:rPr>
              <a:t>Supplementary </a:t>
            </a:r>
          </a:p>
          <a:p>
            <a:pPr algn="ctr" fontAlgn="auto">
              <a:spcBef>
                <a:spcPct val="0"/>
              </a:spcBef>
              <a:buClrTx/>
              <a:buSzTx/>
              <a:buFontTx/>
            </a:pPr>
            <a:r>
              <a:rPr lang="en-US" altLang="zh-CN" sz="2400" b="1" dirty="0">
                <a:solidFill>
                  <a:schemeClr val="bg1"/>
                </a:solidFill>
                <a:sym typeface="+mn-ea"/>
              </a:rPr>
              <a:t>Resources</a:t>
            </a:r>
          </a:p>
        </p:txBody>
      </p:sp>
    </p:spTree>
  </p:cSld>
  <p:clrMapOvr>
    <a:masterClrMapping/>
  </p:clrMapOvr>
  <p:transition>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419124"/>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0000"/>
              </a:lnSpc>
            </a:pPr>
            <a:r>
              <a:rPr lang="en-US" altLang="zh-CN" sz="2400" dirty="0"/>
              <a:t>6 ... and several of her friends had </a:t>
            </a:r>
            <a:r>
              <a:rPr lang="en-US" altLang="zh-CN" sz="2400" dirty="0">
                <a:solidFill>
                  <a:srgbClr val="FF0000"/>
                </a:solidFill>
              </a:rPr>
              <a:t>joined up</a:t>
            </a:r>
            <a:r>
              <a:rPr lang="en-US" altLang="zh-CN" sz="2400" dirty="0"/>
              <a:t>, as well. (Para 8)</a:t>
            </a:r>
          </a:p>
          <a:p>
            <a:pPr>
              <a:lnSpc>
                <a:spcPct val="110000"/>
              </a:lnSpc>
            </a:pPr>
            <a:r>
              <a:rPr lang="en-US" altLang="zh-CN" sz="2400" dirty="0">
                <a:solidFill>
                  <a:srgbClr val="FF0000"/>
                </a:solidFill>
              </a:rPr>
              <a:t>join up</a:t>
            </a:r>
            <a:r>
              <a:rPr lang="en-US" altLang="zh-CN" sz="2400" dirty="0"/>
              <a:t>: to work together or collaborate; team up</a:t>
            </a:r>
          </a:p>
          <a:p>
            <a:pPr>
              <a:lnSpc>
                <a:spcPct val="110000"/>
              </a:lnSpc>
            </a:pPr>
            <a:r>
              <a:rPr lang="en-US" altLang="zh-CN" sz="2400" i="1" dirty="0"/>
              <a:t>e.g. </a:t>
            </a:r>
            <a:r>
              <a:rPr lang="en-US" altLang="zh-CN" sz="2400" dirty="0"/>
              <a:t>The two charities are joining up to raise awareness about the cause.</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830073337"/>
      </p:ext>
    </p:extLst>
  </p:cSld>
  <p:clrMapOvr>
    <a:masterClrMapping/>
  </p:clrMapOvr>
  <p:transition>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305392"/>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t>7. Her interest blossomed into a commitment that spanned her four years at Tennessee ... (Para 9)</a:t>
            </a:r>
          </a:p>
          <a:p>
            <a:pPr algn="just">
              <a:lnSpc>
                <a:spcPct val="114000"/>
              </a:lnSpc>
            </a:pPr>
            <a:r>
              <a:rPr lang="en-US" altLang="zh-CN" sz="2400" b="1" dirty="0"/>
              <a:t>Paraphrase</a:t>
            </a:r>
            <a:r>
              <a:rPr lang="en-US" altLang="zh-CN" sz="2400" dirty="0"/>
              <a:t>: When Elizabeth first joined the club, it was only for interest, but gradually this interest developed into a sense of responsibility which continued for four years in her college life.</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113052391"/>
      </p:ext>
    </p:extLst>
  </p:cSld>
  <p:clrMapOvr>
    <a:masterClrMapping/>
  </p:clrMapOvr>
  <p:transition>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305392"/>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t>8.  ... and I developed a </a:t>
            </a:r>
            <a:r>
              <a:rPr lang="en-US" altLang="zh-CN" sz="2400" dirty="0">
                <a:solidFill>
                  <a:srgbClr val="FF0000"/>
                </a:solidFill>
              </a:rPr>
              <a:t>media kit</a:t>
            </a:r>
            <a:r>
              <a:rPr lang="en-US" altLang="zh-CN" sz="2400" dirty="0"/>
              <a:t>, got articles placed in the campus newspaper, ... (Para 10)</a:t>
            </a:r>
          </a:p>
          <a:p>
            <a:pPr algn="just">
              <a:lnSpc>
                <a:spcPct val="114000"/>
              </a:lnSpc>
            </a:pPr>
            <a:r>
              <a:rPr lang="en-US" altLang="zh-CN" sz="2400" dirty="0">
                <a:solidFill>
                  <a:srgbClr val="FF0000"/>
                </a:solidFill>
              </a:rPr>
              <a:t>media kit</a:t>
            </a:r>
            <a:r>
              <a:rPr lang="en-US" altLang="zh-CN" sz="2400" dirty="0"/>
              <a:t>: a packaged set of promotional materials, such as photographs and background information, for distribution to the press, as at a news conference or before the release of a new product</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609921024"/>
      </p:ext>
    </p:extLst>
  </p:cSld>
  <p:clrMapOvr>
    <a:masterClrMapping/>
  </p:clrMapOvr>
  <p:transition>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4154984"/>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r>
              <a:rPr lang="en-US" altLang="zh-CN" sz="2400" dirty="0"/>
              <a:t>9. Eventually, he grew comfortable </a:t>
            </a:r>
            <a:r>
              <a:rPr lang="en-US" altLang="zh-CN" sz="2400" dirty="0">
                <a:solidFill>
                  <a:srgbClr val="FF0000"/>
                </a:solidFill>
              </a:rPr>
              <a:t>fielding</a:t>
            </a:r>
            <a:r>
              <a:rPr lang="en-US" altLang="zh-CN" sz="2400" dirty="0"/>
              <a:t> inquiries and speaking to the press because of his experience with the Resident Student Association. (Para 12)</a:t>
            </a:r>
          </a:p>
          <a:p>
            <a:r>
              <a:rPr lang="en-US" altLang="zh-CN" sz="2400" dirty="0">
                <a:solidFill>
                  <a:srgbClr val="FF0000"/>
                </a:solidFill>
              </a:rPr>
              <a:t>field</a:t>
            </a:r>
            <a:r>
              <a:rPr lang="en-US" altLang="zh-CN" sz="2400" dirty="0"/>
              <a:t>: to receive and deal with questions or comments</a:t>
            </a:r>
          </a:p>
          <a:p>
            <a:r>
              <a:rPr lang="en-US" altLang="zh-CN" sz="2400" i="1" dirty="0"/>
              <a:t>e.g.</a:t>
            </a:r>
            <a:r>
              <a:rPr lang="en-US" altLang="zh-CN" sz="2400" dirty="0"/>
              <a:t> The television company had to field more than 300 phone calls after last night's programme.</a:t>
            </a:r>
          </a:p>
          <a:p>
            <a:endParaRPr lang="en-US" altLang="zh-CN" sz="2400" dirty="0"/>
          </a:p>
          <a:p>
            <a:r>
              <a:rPr lang="en-US" altLang="zh-CN" sz="2400" b="1" dirty="0"/>
              <a:t>Paraphrase</a:t>
            </a:r>
            <a:r>
              <a:rPr lang="en-US" altLang="zh-CN" sz="2400" dirty="0"/>
              <a:t>: At last, he could deal with questions and speak to the press very skillfully and comfortably, mostly because he had practiced this a lot in the experience with the Resident Student Association.</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动作按钮: 后退或前一项 14">
            <a:hlinkClick r:id="rId4" action="ppaction://hlinksldjump" highlightClick="1"/>
            <a:extLst>
              <a:ext uri="{FF2B5EF4-FFF2-40B4-BE49-F238E27FC236}">
                <a16:creationId xmlns:a16="http://schemas.microsoft.com/office/drawing/2014/main" id="{CB7BA479-86AE-4D4D-B05E-C54BF51DAD54}"/>
              </a:ext>
            </a:extLst>
          </p:cNvPr>
          <p:cNvSpPr/>
          <p:nvPr/>
        </p:nvSpPr>
        <p:spPr>
          <a:xfrm>
            <a:off x="10863972" y="5785130"/>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8840207"/>
      </p:ext>
    </p:extLst>
  </p:cSld>
  <p:clrMapOvr>
    <a:masterClrMapping/>
  </p:clrMapOvr>
  <p:transition>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36905" y="1431925"/>
            <a:ext cx="11074400" cy="829945"/>
          </a:xfrm>
          <a:prstGeom prst="rect">
            <a:avLst/>
          </a:prstGeom>
          <a:noFill/>
        </p:spPr>
        <p:txBody>
          <a:bodyPr wrap="square">
            <a:spAutoFit/>
          </a:bodyPr>
          <a:lstStyle/>
          <a:p>
            <a:r>
              <a:rPr lang="en-US" altLang="zh-CN" sz="2400" i="1" dirty="0">
                <a:solidFill>
                  <a:srgbClr val="0070C0"/>
                </a:solidFill>
                <a:latin typeface="Calibri" panose="020F0702030404030204" pitchFamily="34" charset="0"/>
                <a:cs typeface="Calibri" panose="020F0702030404030204" pitchFamily="34" charset="0"/>
              </a:rPr>
              <a:t>Fill in the blanks with words from the word bank. None of the words can be used more than once. Change the form when necessary. </a:t>
            </a:r>
            <a:endParaRPr lang="zh-CN" altLang="zh-CN" sz="2400" dirty="0">
              <a:solidFill>
                <a:srgbClr val="0070C0"/>
              </a:solidFill>
              <a:latin typeface="Calibri" panose="020F0702030404030204" pitchFamily="34" charset="0"/>
              <a:ea typeface="等线" panose="02010600030101010101" pitchFamily="2" charset="-122"/>
              <a:cs typeface="Calibri" panose="020F07020304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20" name="图片 19" descr="截屏2020-08-25上午8.54.35"/>
          <p:cNvPicPr>
            <a:picLocks noChangeAspect="1"/>
          </p:cNvPicPr>
          <p:nvPr/>
        </p:nvPicPr>
        <p:blipFill rotWithShape="1">
          <a:blip r:embed="rId3"/>
          <a:srcRect t="9213" b="5159"/>
          <a:stretch/>
        </p:blipFill>
        <p:spPr>
          <a:xfrm>
            <a:off x="682624" y="2399499"/>
            <a:ext cx="2936875" cy="3810802"/>
          </a:xfrm>
          <a:prstGeom prst="rect">
            <a:avLst/>
          </a:prstGeom>
        </p:spPr>
      </p:pic>
      <p:sp>
        <p:nvSpPr>
          <p:cNvPr id="27" name="文本框 26"/>
          <p:cNvSpPr txBox="1"/>
          <p:nvPr/>
        </p:nvSpPr>
        <p:spPr>
          <a:xfrm>
            <a:off x="3851325" y="2546783"/>
            <a:ext cx="7565976" cy="3035935"/>
          </a:xfrm>
          <a:prstGeom prst="rect">
            <a:avLst/>
          </a:prstGeom>
          <a:noFill/>
        </p:spPr>
        <p:txBody>
          <a:bodyPr wrap="square">
            <a:spAutoFit/>
          </a:bodyPr>
          <a:lstStyle/>
          <a:p>
            <a:pPr marL="180340" indent="-180340" algn="just">
              <a:lnSpc>
                <a:spcPct val="114000"/>
              </a:lnSpc>
            </a:pP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1. He’s just been </a:t>
            </a:r>
            <a:r>
              <a:rPr lang="en-US" altLang="zh-CN" sz="2400" kern="100" dirty="0">
                <a:solidFill>
                  <a:srgbClr val="000000"/>
                </a:solidFill>
                <a:effectLst/>
                <a:latin typeface="Calibri" panose="020F0702030404030204" pitchFamily="34" charset="0"/>
                <a:ea typeface="宋体" panose="02010600030101010101" pitchFamily="2" charset="-122"/>
                <a:cs typeface="Calibri" panose="020F0702030404030204" pitchFamily="34" charset="0"/>
                <a:sym typeface="+mn-ea"/>
              </a:rPr>
              <a:t>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sym typeface="+mn-ea"/>
              </a:rPr>
              <a:t>_______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 as director of the publishing division.</a:t>
            </a:r>
          </a:p>
          <a:p>
            <a:pPr marL="180340" indent="-180340" algn="just">
              <a:lnSpc>
                <a:spcPct val="114000"/>
              </a:lnSpc>
            </a:pP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2. His </a:t>
            </a:r>
            <a:r>
              <a:rPr lang="en-US" altLang="zh-CN" sz="2400" kern="100" dirty="0">
                <a:solidFill>
                  <a:srgbClr val="000000"/>
                </a:solidFill>
                <a:effectLst/>
                <a:latin typeface="Calibri" panose="020F0702030404030204" pitchFamily="34" charset="0"/>
                <a:ea typeface="宋体" panose="02010600030101010101" pitchFamily="2" charset="-122"/>
                <a:cs typeface="Calibri" panose="020F0702030404030204" pitchFamily="34" charset="0"/>
                <a:sym typeface="+mn-ea"/>
              </a:rPr>
              <a:t>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sym typeface="+mn-ea"/>
              </a:rPr>
              <a:t>_______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 skills will be very useful to the company.</a:t>
            </a:r>
          </a:p>
          <a:p>
            <a:pPr marL="180340" indent="-180340" algn="just">
              <a:lnSpc>
                <a:spcPct val="114000"/>
              </a:lnSpc>
            </a:pP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3. I think there is one key fact that you have </a:t>
            </a:r>
            <a:r>
              <a:rPr lang="en-US" altLang="zh-CN" sz="2400" kern="100" dirty="0">
                <a:solidFill>
                  <a:srgbClr val="000000"/>
                </a:solidFill>
                <a:effectLst/>
                <a:latin typeface="Calibri" panose="020F0702030404030204" pitchFamily="34" charset="0"/>
                <a:ea typeface="宋体" panose="02010600030101010101" pitchFamily="2" charset="-122"/>
                <a:cs typeface="Calibri" panose="020F0702030404030204" pitchFamily="34" charset="0"/>
                <a:sym typeface="+mn-ea"/>
              </a:rPr>
              <a:t>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sym typeface="+mn-ea"/>
              </a:rPr>
              <a:t>_______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a:t>
            </a:r>
          </a:p>
          <a:p>
            <a:pPr marL="180340" indent="-180340" algn="just">
              <a:lnSpc>
                <a:spcPct val="114000"/>
              </a:lnSpc>
            </a:pP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4. She sold everything of value that she had </a:t>
            </a:r>
            <a:r>
              <a:rPr lang="en-US" altLang="zh-CN" sz="2400" kern="100" dirty="0">
                <a:solidFill>
                  <a:srgbClr val="000000"/>
                </a:solidFill>
                <a:effectLst/>
                <a:latin typeface="Calibri" panose="020F0702030404030204" pitchFamily="34" charset="0"/>
                <a:ea typeface="宋体" panose="02010600030101010101" pitchFamily="2" charset="-122"/>
                <a:cs typeface="Calibri" panose="020F0702030404030204" pitchFamily="34" charset="0"/>
                <a:sym typeface="+mn-ea"/>
              </a:rPr>
              <a:t>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sym typeface="+mn-ea"/>
              </a:rPr>
              <a:t>_______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a:t>
            </a:r>
          </a:p>
          <a:p>
            <a:pPr marL="180340" indent="-180340" algn="just">
              <a:lnSpc>
                <a:spcPct val="114000"/>
              </a:lnSpc>
            </a:pP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5. When he realized he'd lost his wallet, he retraced his </a:t>
            </a:r>
            <a:r>
              <a:rPr lang="en-US" altLang="zh-CN" sz="2400" kern="100" dirty="0">
                <a:solidFill>
                  <a:srgbClr val="000000"/>
                </a:solidFill>
                <a:effectLst/>
                <a:latin typeface="Calibri" panose="020F0702030404030204" pitchFamily="34" charset="0"/>
                <a:ea typeface="宋体" panose="02010600030101010101" pitchFamily="2" charset="-122"/>
                <a:cs typeface="Calibri" panose="020F0702030404030204" pitchFamily="34" charset="0"/>
                <a:sym typeface="+mn-ea"/>
              </a:rPr>
              <a:t>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sym typeface="+mn-ea"/>
              </a:rPr>
              <a:t>_______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a:t>
            </a:r>
          </a:p>
        </p:txBody>
      </p:sp>
      <p:sp>
        <p:nvSpPr>
          <p:cNvPr id="28" name="文本框 27"/>
          <p:cNvSpPr txBox="1"/>
          <p:nvPr/>
        </p:nvSpPr>
        <p:spPr>
          <a:xfrm>
            <a:off x="6292850" y="2546985"/>
            <a:ext cx="1571625" cy="460375"/>
          </a:xfrm>
          <a:prstGeom prst="rect">
            <a:avLst/>
          </a:prstGeom>
          <a:noFill/>
        </p:spPr>
        <p:txBody>
          <a:bodyPr wrap="square" rtlCol="0">
            <a:spAutoFit/>
          </a:bodyPr>
          <a:lstStyle/>
          <a:p>
            <a:pPr algn="l"/>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appointed</a:t>
            </a:r>
            <a:endParaRPr lang="zh-CN" altLang="en-US"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
        <p:nvSpPr>
          <p:cNvPr id="29" name="文本框 28"/>
          <p:cNvSpPr txBox="1"/>
          <p:nvPr/>
        </p:nvSpPr>
        <p:spPr>
          <a:xfrm>
            <a:off x="4679950" y="3400425"/>
            <a:ext cx="1473200" cy="460375"/>
          </a:xfrm>
          <a:prstGeom prst="rect">
            <a:avLst/>
          </a:prstGeom>
          <a:noFill/>
        </p:spPr>
        <p:txBody>
          <a:bodyPr wrap="square" rtlCol="0">
            <a:spAutoFit/>
          </a:bodyPr>
          <a:lstStyle/>
          <a:p>
            <a:pPr algn="l"/>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executive</a:t>
            </a:r>
            <a:endPar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
        <p:nvSpPr>
          <p:cNvPr id="30" name="文本框 29"/>
          <p:cNvSpPr txBox="1"/>
          <p:nvPr/>
        </p:nvSpPr>
        <p:spPr>
          <a:xfrm>
            <a:off x="9316085" y="3817620"/>
            <a:ext cx="1594485" cy="460375"/>
          </a:xfrm>
          <a:prstGeom prst="rect">
            <a:avLst/>
          </a:prstGeom>
          <a:noFill/>
        </p:spPr>
        <p:txBody>
          <a:bodyPr wrap="square" rtlCol="0">
            <a:spAutoFit/>
          </a:bodyPr>
          <a:lstStyle/>
          <a:p>
            <a:pPr algn="l"/>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overlooked</a:t>
            </a:r>
            <a:endPar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
        <p:nvSpPr>
          <p:cNvPr id="31" name="文本框 30"/>
          <p:cNvSpPr txBox="1"/>
          <p:nvPr/>
        </p:nvSpPr>
        <p:spPr>
          <a:xfrm>
            <a:off x="9303774" y="4230030"/>
            <a:ext cx="1709705" cy="460375"/>
          </a:xfrm>
          <a:prstGeom prst="rect">
            <a:avLst/>
          </a:prstGeom>
          <a:noFill/>
        </p:spPr>
        <p:txBody>
          <a:bodyPr wrap="square" rtlCol="0">
            <a:spAutoFit/>
          </a:bodyPr>
          <a:lstStyle/>
          <a:p>
            <a:pPr algn="l"/>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possessed</a:t>
            </a:r>
            <a:endPar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
        <p:nvSpPr>
          <p:cNvPr id="32" name="文本框 31"/>
          <p:cNvSpPr txBox="1"/>
          <p:nvPr/>
        </p:nvSpPr>
        <p:spPr>
          <a:xfrm>
            <a:off x="4105544" y="5046382"/>
            <a:ext cx="1447801" cy="460375"/>
          </a:xfrm>
          <a:prstGeom prst="rect">
            <a:avLst/>
          </a:prstGeom>
          <a:noFill/>
        </p:spPr>
        <p:txBody>
          <a:bodyPr wrap="square" rtlCol="0">
            <a:spAutoFit/>
          </a:bodyPr>
          <a:lstStyle/>
          <a:p>
            <a:pPr algn="l"/>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footsteps</a:t>
            </a:r>
            <a:endPar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Tree>
    <p:extLst>
      <p:ext uri="{BB962C8B-B14F-4D97-AF65-F5344CB8AC3E}">
        <p14:creationId xmlns:p14="http://schemas.microsoft.com/office/powerpoint/2010/main" val="312196673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36905" y="1431925"/>
            <a:ext cx="11074400" cy="829945"/>
          </a:xfrm>
          <a:prstGeom prst="rect">
            <a:avLst/>
          </a:prstGeom>
          <a:noFill/>
        </p:spPr>
        <p:txBody>
          <a:bodyPr wrap="square">
            <a:spAutoFit/>
          </a:bodyPr>
          <a:lstStyle/>
          <a:p>
            <a:r>
              <a:rPr lang="en-US" altLang="zh-CN" sz="2400" i="1" dirty="0">
                <a:solidFill>
                  <a:srgbClr val="0070C0"/>
                </a:solidFill>
                <a:latin typeface="Calibri" panose="020F0702030404030204" pitchFamily="34" charset="0"/>
                <a:cs typeface="Calibri" panose="020F0702030404030204" pitchFamily="34" charset="0"/>
              </a:rPr>
              <a:t>Fill in the blanks with words from the word bank. None of the words can be used more than once. Change the form when necessary. </a:t>
            </a:r>
            <a:endParaRPr lang="zh-CN" altLang="zh-CN" sz="2400" dirty="0">
              <a:solidFill>
                <a:srgbClr val="0070C0"/>
              </a:solidFill>
              <a:latin typeface="Calibri" panose="020F0702030404030204" pitchFamily="34" charset="0"/>
              <a:ea typeface="等线" panose="02010600030101010101" pitchFamily="2" charset="-122"/>
              <a:cs typeface="Calibri" panose="020F07020304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20" name="图片 19" descr="截屏2020-08-25上午8.54.35"/>
          <p:cNvPicPr>
            <a:picLocks noChangeAspect="1"/>
          </p:cNvPicPr>
          <p:nvPr/>
        </p:nvPicPr>
        <p:blipFill rotWithShape="1">
          <a:blip r:embed="rId3"/>
          <a:srcRect t="9213" b="5159"/>
          <a:stretch/>
        </p:blipFill>
        <p:spPr>
          <a:xfrm>
            <a:off x="682624" y="2399499"/>
            <a:ext cx="2936875" cy="3810802"/>
          </a:xfrm>
          <a:prstGeom prst="rect">
            <a:avLst/>
          </a:prstGeom>
        </p:spPr>
      </p:pic>
      <p:sp>
        <p:nvSpPr>
          <p:cNvPr id="33" name="文本框 32"/>
          <p:cNvSpPr txBox="1"/>
          <p:nvPr/>
        </p:nvSpPr>
        <p:spPr>
          <a:xfrm>
            <a:off x="3858260" y="2482215"/>
            <a:ext cx="7838440" cy="3460434"/>
          </a:xfrm>
          <a:prstGeom prst="rect">
            <a:avLst/>
          </a:prstGeom>
          <a:noFill/>
        </p:spPr>
        <p:txBody>
          <a:bodyPr wrap="square">
            <a:spAutoFit/>
          </a:bodyPr>
          <a:lstStyle/>
          <a:p>
            <a:pPr marL="180340" indent="-180340">
              <a:lnSpc>
                <a:spcPct val="114000"/>
              </a:lnSpc>
            </a:pP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6. These trips give students the opportunity to </a:t>
            </a:r>
            <a:r>
              <a:rPr lang="en-US" altLang="zh-CN" sz="2400" kern="100" dirty="0">
                <a:solidFill>
                  <a:srgbClr val="000000"/>
                </a:solidFill>
                <a:effectLst/>
                <a:latin typeface="Calibri" panose="020F0702030404030204" pitchFamily="34" charset="0"/>
                <a:ea typeface="宋体" panose="02010600030101010101" pitchFamily="2" charset="-122"/>
                <a:cs typeface="Calibri" panose="020F0702030404030204" pitchFamily="34" charset="0"/>
                <a:sym typeface="+mn-ea"/>
              </a:rPr>
              <a:t>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sym typeface="+mn-ea"/>
              </a:rPr>
              <a:t>_______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their independent studies in geography and history.</a:t>
            </a:r>
          </a:p>
          <a:p>
            <a:pPr marL="180340" indent="-180340">
              <a:lnSpc>
                <a:spcPct val="114000"/>
              </a:lnSpc>
            </a:pP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7. She is suddenly </a:t>
            </a:r>
            <a:r>
              <a:rPr lang="en-US" altLang="zh-CN" sz="2400" kern="100" dirty="0">
                <a:solidFill>
                  <a:srgbClr val="000000"/>
                </a:solidFill>
                <a:latin typeface="Calibri" panose="020F0702030404030204" pitchFamily="34" charset="0"/>
                <a:cs typeface="Calibri" panose="020F0702030404030204" pitchFamily="34" charset="0"/>
                <a:sym typeface="+mn-ea"/>
              </a:rPr>
              <a:t>____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sym typeface="+mn-ea"/>
              </a:rPr>
              <a:t>_______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 into a very attractive woman.</a:t>
            </a:r>
          </a:p>
          <a:p>
            <a:pPr marL="180340" indent="-180340">
              <a:lnSpc>
                <a:spcPct val="114000"/>
              </a:lnSpc>
            </a:pP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8. Tennis has a history </a:t>
            </a:r>
            <a:r>
              <a:rPr lang="en-US" altLang="zh-CN" sz="2400" kern="100" dirty="0">
                <a:solidFill>
                  <a:srgbClr val="000000"/>
                </a:solidFill>
                <a:effectLst/>
                <a:latin typeface="Calibri" panose="020F0702030404030204" pitchFamily="34" charset="0"/>
                <a:ea typeface="宋体" panose="02010600030101010101" pitchFamily="2" charset="-122"/>
                <a:cs typeface="Calibri" panose="020F0702030404030204" pitchFamily="34" charset="0"/>
                <a:sym typeface="+mn-ea"/>
              </a:rPr>
              <a:t>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sym typeface="+mn-ea"/>
              </a:rPr>
              <a:t>_______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 several centuries.</a:t>
            </a:r>
          </a:p>
          <a:p>
            <a:pPr marL="180340" indent="-180340">
              <a:lnSpc>
                <a:spcPct val="114000"/>
              </a:lnSpc>
            </a:pP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9. </a:t>
            </a:r>
            <a:r>
              <a:rPr lang="en-US" altLang="zh-CN" sz="2400" kern="100" dirty="0">
                <a:solidFill>
                  <a:srgbClr val="000000"/>
                </a:solidFill>
                <a:effectLst/>
                <a:latin typeface="Calibri" panose="020F0702030404030204" pitchFamily="34" charset="0"/>
                <a:ea typeface="宋体" panose="02010600030101010101" pitchFamily="2" charset="-122"/>
                <a:cs typeface="Calibri" panose="020F0702030404030204" pitchFamily="34" charset="0"/>
                <a:sym typeface="+mn-ea"/>
              </a:rPr>
              <a:t>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sym typeface="+mn-ea"/>
              </a:rPr>
              <a:t>_______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 reports say that seven people have died, though this has not yet been confirmed.</a:t>
            </a:r>
          </a:p>
          <a:p>
            <a:pPr marL="180340" indent="-180340">
              <a:lnSpc>
                <a:spcPct val="114000"/>
              </a:lnSpc>
            </a:pP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10. We’re having difficulty </a:t>
            </a:r>
            <a:r>
              <a:rPr lang="en-US" altLang="zh-CN" sz="2400" kern="100" dirty="0">
                <a:solidFill>
                  <a:srgbClr val="000000"/>
                </a:solidFill>
                <a:effectLst/>
                <a:latin typeface="Calibri" panose="020F0702030404030204" pitchFamily="34" charset="0"/>
                <a:ea typeface="宋体" panose="02010600030101010101" pitchFamily="2" charset="-122"/>
                <a:cs typeface="Calibri" panose="020F0702030404030204" pitchFamily="34" charset="0"/>
                <a:sym typeface="+mn-ea"/>
              </a:rPr>
              <a:t>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sym typeface="+mn-ea"/>
              </a:rPr>
              <a:t>_______</a:t>
            </a:r>
            <a:r>
              <a:rPr lang="en-US" altLang="zh-CN" sz="2400" kern="100" dirty="0">
                <a:effectLst/>
                <a:latin typeface="Calibri" panose="020F0702030404030204" pitchFamily="34" charset="0"/>
                <a:ea typeface="宋体" panose="02010600030101010101" pitchFamily="2" charset="-122"/>
                <a:cs typeface="Calibri" panose="020F0702030404030204" pitchFamily="34" charset="0"/>
              </a:rPr>
              <a:t> enough qualified staff.</a:t>
            </a:r>
          </a:p>
        </p:txBody>
      </p:sp>
      <p:sp>
        <p:nvSpPr>
          <p:cNvPr id="34" name="文本框 33"/>
          <p:cNvSpPr txBox="1"/>
          <p:nvPr/>
        </p:nvSpPr>
        <p:spPr>
          <a:xfrm>
            <a:off x="4211207" y="2856523"/>
            <a:ext cx="1500809" cy="460375"/>
          </a:xfrm>
          <a:prstGeom prst="rect">
            <a:avLst/>
          </a:prstGeom>
          <a:noFill/>
        </p:spPr>
        <p:txBody>
          <a:bodyPr wrap="square" rtlCol="0">
            <a:spAutoFit/>
          </a:bodyPr>
          <a:lstStyle/>
          <a:p>
            <a:pPr algn="l"/>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enrich </a:t>
            </a:r>
            <a:endParaRPr lang="zh-CN" altLang="en-US"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
        <p:nvSpPr>
          <p:cNvPr id="35" name="文本框 34"/>
          <p:cNvSpPr txBox="1"/>
          <p:nvPr/>
        </p:nvSpPr>
        <p:spPr>
          <a:xfrm>
            <a:off x="6267450" y="3708400"/>
            <a:ext cx="1798955" cy="460375"/>
          </a:xfrm>
          <a:prstGeom prst="rect">
            <a:avLst/>
          </a:prstGeom>
          <a:noFill/>
        </p:spPr>
        <p:txBody>
          <a:bodyPr wrap="square" rtlCol="0">
            <a:spAutoFit/>
          </a:bodyPr>
          <a:lstStyle/>
          <a:p>
            <a:pPr algn="l"/>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blossoming</a:t>
            </a:r>
            <a:endParaRPr lang="zh-CN" altLang="en-US"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
        <p:nvSpPr>
          <p:cNvPr id="36" name="文本框 35"/>
          <p:cNvSpPr txBox="1"/>
          <p:nvPr/>
        </p:nvSpPr>
        <p:spPr>
          <a:xfrm>
            <a:off x="6755717" y="4130661"/>
            <a:ext cx="1500809" cy="460375"/>
          </a:xfrm>
          <a:prstGeom prst="rect">
            <a:avLst/>
          </a:prstGeom>
          <a:noFill/>
        </p:spPr>
        <p:txBody>
          <a:bodyPr wrap="square" rtlCol="0">
            <a:spAutoFit/>
          </a:bodyPr>
          <a:lstStyle/>
          <a:p>
            <a:pPr algn="l"/>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spanning</a:t>
            </a:r>
            <a:endParaRPr lang="zh-CN" altLang="en-US"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
        <p:nvSpPr>
          <p:cNvPr id="37" name="文本框 36"/>
          <p:cNvSpPr txBox="1"/>
          <p:nvPr/>
        </p:nvSpPr>
        <p:spPr>
          <a:xfrm>
            <a:off x="4470216" y="4578798"/>
            <a:ext cx="1010754" cy="460375"/>
          </a:xfrm>
          <a:prstGeom prst="rect">
            <a:avLst/>
          </a:prstGeom>
          <a:noFill/>
        </p:spPr>
        <p:txBody>
          <a:bodyPr wrap="square" rtlCol="0">
            <a:spAutoFit/>
          </a:bodyPr>
          <a:lstStyle/>
          <a:p>
            <a:pPr algn="l"/>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Initial</a:t>
            </a:r>
            <a:endParaRPr lang="zh-CN" altLang="en-US"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
        <p:nvSpPr>
          <p:cNvPr id="38" name="文本框 37"/>
          <p:cNvSpPr txBox="1"/>
          <p:nvPr/>
        </p:nvSpPr>
        <p:spPr>
          <a:xfrm>
            <a:off x="7273925" y="5391150"/>
            <a:ext cx="1503045" cy="460375"/>
          </a:xfrm>
          <a:prstGeom prst="rect">
            <a:avLst/>
          </a:prstGeom>
          <a:noFill/>
        </p:spPr>
        <p:txBody>
          <a:bodyPr wrap="square" rtlCol="0">
            <a:spAutoFit/>
          </a:bodyPr>
          <a:lstStyle/>
          <a:p>
            <a:pPr algn="l"/>
            <a:r>
              <a:rPr lang="en-US" altLang="zh-CN"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sym typeface="+mn-ea"/>
              </a:rPr>
              <a:t>recruiting</a:t>
            </a:r>
            <a:endParaRPr lang="zh-CN" altLang="en-US" sz="2400" dirty="0">
              <a:solidFill>
                <a:srgbClr val="C00000"/>
              </a:solidFill>
              <a:effectLst/>
              <a:latin typeface="Calibri" panose="020F0702030404030204" pitchFamily="34" charset="0"/>
              <a:ea typeface="宋体" panose="02010600030101010101" pitchFamily="2" charset="-122"/>
              <a:cs typeface="Calibri" panose="020F0702030404030204" pitchFamily="34" charset="0"/>
            </a:endParaRPr>
          </a:p>
        </p:txBody>
      </p:sp>
    </p:spTree>
    <p:extLst>
      <p:ext uri="{BB962C8B-B14F-4D97-AF65-F5344CB8AC3E}">
        <p14:creationId xmlns:p14="http://schemas.microsoft.com/office/powerpoint/2010/main" val="52227148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rPr>
              <a:t>Cultural Background</a:t>
            </a:r>
          </a:p>
        </p:txBody>
      </p:sp>
      <p:sp>
        <p:nvSpPr>
          <p:cNvPr id="13" name="文本框 12"/>
          <p:cNvSpPr txBox="1"/>
          <p:nvPr/>
        </p:nvSpPr>
        <p:spPr>
          <a:xfrm>
            <a:off x="831850" y="1859362"/>
            <a:ext cx="10620375" cy="3460434"/>
          </a:xfrm>
          <a:prstGeom prst="rect">
            <a:avLst/>
          </a:prstGeom>
          <a:noFill/>
        </p:spPr>
        <p:txBody>
          <a:bodyPr wrap="square" rtlCol="0">
            <a:spAutoFit/>
          </a:bodyPr>
          <a:lstStyle/>
          <a:p>
            <a:pPr algn="just">
              <a:lnSpc>
                <a:spcPct val="114000"/>
              </a:lnSpc>
            </a:pPr>
            <a:r>
              <a:rPr lang="en-US" altLang="zh-CN" sz="2400" dirty="0">
                <a:latin typeface="Calibri" panose="020F0702030404030204" pitchFamily="34" charset="0"/>
                <a:cs typeface="Calibri" panose="020F0702030404030204" pitchFamily="34" charset="0"/>
              </a:rPr>
              <a:t>Susan D. Blum is Professor of Anthropology at the University of Notre Dame, USA. Her book </a:t>
            </a:r>
            <a:r>
              <a:rPr lang="en-US" altLang="zh-CN" sz="2400" i="1" dirty="0">
                <a:latin typeface="Calibri" panose="020F0702030404030204" pitchFamily="34" charset="0"/>
                <a:cs typeface="Calibri" panose="020F0702030404030204" pitchFamily="34" charset="0"/>
              </a:rPr>
              <a:t>My Word! Plagiarism and College Culture</a:t>
            </a:r>
            <a:r>
              <a:rPr lang="en-US" altLang="zh-CN" sz="2400" dirty="0">
                <a:latin typeface="Calibri" panose="020F0702030404030204" pitchFamily="34" charset="0"/>
                <a:cs typeface="Calibri" panose="020F0702030404030204" pitchFamily="34" charset="0"/>
              </a:rPr>
              <a:t> (Cornell University Press, 2009) examines the cause of the epidemic of plagiarism and cheating in American colleges. She attributes the alarming phenomenon to the factors such as the outcome-based secondary education, the rising cost of college tuition, and an economic climate in which higher education is valued for its effect on future earnings above all else, etc. Relying on the interviews conducted by students with students, she discovers two cultures that exist, often uneasily, side by side in the classroom. </a:t>
            </a:r>
            <a:endParaRPr lang="zh-CN" altLang="en-US" sz="2400" dirty="0">
              <a:latin typeface="Calibri" panose="020F0702030404030204" pitchFamily="34" charset="0"/>
              <a:cs typeface="Calibri" panose="020F0702030404030204" pitchFamily="34" charset="0"/>
            </a:endParaRP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tags/tag1.xml><?xml version="1.0" encoding="utf-8"?>
<p:tagLst xmlns:a="http://schemas.openxmlformats.org/drawingml/2006/main" xmlns:r="http://schemas.openxmlformats.org/officeDocument/2006/relationships" xmlns:p="http://schemas.openxmlformats.org/presentationml/2006/main">
  <p:tag name="KSO_WM_SLIDE_ID" val="diagram2020857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23*540"/>
  <p:tag name="KSO_WM_SLIDE_POSITION" val="0*0"/>
  <p:tag name="KSO_WM_TAG_VERSION" val="1.0"/>
  <p:tag name="KSO_WM_BEAUTIFY_FLAG" val="#wm#"/>
  <p:tag name="KSO_WM_TEMPLATE_CATEGORY" val="diagram"/>
  <p:tag name="KSO_WM_TEMPLATE_INDEX" val="20208575"/>
  <p:tag name="KSO_WM_SLIDE_LAYOUT" val="a_b_d"/>
  <p:tag name="KSO_WM_SLIDE_LAYOUT_CNT" val="1_1_1"/>
  <p:tag name="KSO_WM_SLIDE_LAYOUT_INFO" val="{&quot;direction&quot;:1,&quot;id&quot;:&quot;2020-06-26T08:22:30&quot;,&quot;maxSize&quot;:{&quot;size1&quot;:26.300000000000001},&quot;minSize&quot;:{&quot;size1&quot;:26.300000000000001},&quot;normalSize&quot;:{&quot;size1&quot;:26.300000000000001},&quot;subLayout&quot;:[{&quot;backgroundInfo&quot;:[{&quot;bottom&quot;:0,&quot;bottomAbs&quot;:false,&quot;left&quot;:0,&quot;leftAbs&quot;:false,&quot;right&quot;:-0.094955490000000004,&quot;rightAbs&quot;:false,&quot;top&quot;:0,&quot;topAbs&quot;:false,&quot;type&quot;:&quot;leftRight&quot;}],&quot;id&quot;:&quot;2020-06-26T08:22:30&quot;,&quot;margin&quot;:{&quot;bottom&quot;:8.4670000076293945,&quot;left&quot;:1.6929999589920044,&quot;right&quot;:0.026000002399086952,&quot;top&quot;:3.3870000839233398},&quot;maxSize&quot;:{&quot;size1&quot;:35.27166861074943},&quot;minSize&quot;:{&quot;size1&quot;:25.271668610749419},&quot;normalSize&quot;:{&quot;size1&quot;:28.827224166304973},&quot;subLayout&quot;:[{&quot;id&quot;:&quot;2020-06-26T08:22:30&quot;,&quot;margin&quot;:{&quot;bottom&quot;:0.037641759961843491,&quot;left&quot;:1.6929999589920044,&quot;right&quot;:0.026000002399086952,&quot;top&quot;:3.3870000839233398},&quot;type&quot;:0},{&quot;id&quot;:&quot;2020-06-26T08:22:30&quot;,&quot;margin&quot;:{&quot;bottom&quot;:8.4670000076293945,&quot;left&quot;:1.6929999589920044,&quot;right&quot;:0.026000002399086952,&quot;top&quot;:0.032913796603679657},&quot;type&quot;:0}],&quot;type&quot;:0},{&quot;id&quot;:&quot;2020-06-26T08:22:30&quot;,&quot;margin&quot;:{&quot;bottom&quot;:2.5399999618530273,&quot;left&quot;:2.0899999141693115,&quot;right&quot;:2.5399999618530273,&quot;top&quot;:2.1170001029968262},&quot;type&quot;:0}],&quot;type&quot;:0}"/>
  <p:tag name="KSO_WM_SLIDE_BACKGROUND" val="[&quot;leftRight&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95c973fcd6134020a63a4180aebd3213&quot;,&quot;fill_align&quot;:&quot;lm&quot;,&quot;text_align&quot;:&quot;lm&quot;,&quot;text_direction&quot;:&quot;horizontal&quot;,&quot;chip_types&quot;:[&quot;header&quot;]},{&quot;fill_id&quot;:&quot;1c24f19bff6c4bd6a5f20f57a535bdbe&quot;,&quot;fill_align&quot;:&quot;cm&quot;,&quot;text_align&quot;:&quot;cm&quot;,&quot;text_direction&quot;:&quot;horizontal&quot;,&quot;chip_types&quot;:[&quot;diagram&quot;,&quot;pictext&quot;,&quot;picture&quot;,&quot;chart&quot;,&quot;table&quot;,&quot;video&quot;],&quot;support_features&quot;:[&quot;collage&quot;,&quot;carousel&quot;]}],[{&quot;fill_id&quot;:&quot;95c973fcd6134020a63a4180aebd3213&quot;,&quot;fill_align&quot;:&quot;lm&quot;,&quot;text_align&quot;:&quot;lm&quot;,&quot;text_direction&quot;:&quot;horizontal&quot;,&quot;chip_types&quot;:[&quot;text&quot;]},{&quot;fill_id&quot;:&quot;1c24f19bff6c4bd6a5f20f57a535bdbe&quot;,&quot;fill_align&quot;:&quot;cm&quot;,&quot;text_align&quot;:&quot;lm&quot;,&quot;text_direction&quot;:&quot;horizontal&quot;,&quot;chip_types&quot;:[&quot;text&quot;]}]]"/>
  <p:tag name="KSO_WM_CHIP_XID" val="5ef21358a491bb0086638bf9"/>
  <p:tag name="KSO_WM_CHIP_GROUPID" val="5ef21358a491bb0086638bf8"/>
  <p:tag name="KSO_WM_SLIDE_BK_DARK_LIGHT" val="2"/>
  <p:tag name="KSO_WM_SLIDE_BACKGROUND_TYPE" val="leftRight"/>
  <p:tag name="KSO_WM_SLIDE_SUPPORT_FEATURE_TYPE" val="3"/>
  <p:tag name="KSO_WM_TEMPLATE_ASSEMBLE_XID" val="5ef53fc4ea5a3ac527a1893c"/>
  <p:tag name="KSO_WM_TEMPLATE_ASSEMBLE_GROUPID" val="5ef53fc4ea5a3ac527a1893c"/>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db692c98-be55-4c62-aed1-01415be6bd6c}"/>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8575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8575"/>
  <p:tag name="KSO_WM_UNIT_VALUE" val="375"/>
  <p:tag name="KSO_WM_TEMPLATE_ASSEMBLE_XID" val="5ef53fc4ea5a3ac527a1893c"/>
  <p:tag name="KSO_WM_TEMPLATE_ASSEMBLE_GROUPID" val="5ef53fc4ea5a3ac527a1893c"/>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575_1*i*2"/>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b422f2034e864be2a6101a6a8509cec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15"/>
  <p:tag name="KSO_WM_TEMPLATE_ASSEMBLE_XID" val="5ef53fc4ea5a3ac527a1893c"/>
  <p:tag name="KSO_WM_TEMPLATE_ASSEMBLE_GROUPID" val="5ef53fc4ea5a3ac527a1893c"/>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575_1*i*3"/>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0517c0a8d4e643faac4c14e8bfee663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TEXT_FILL_FORE_SCHEMECOLOR_INDEX_BRIGHTNESS" val="0"/>
  <p:tag name="KSO_WM_UNIT_TEXT_FILL_FORE_SCHEMECOLOR_INDEX" val="2"/>
  <p:tag name="KSO_WM_UNIT_TEXT_FILL_TYPE" val="1"/>
  <p:tag name="KSO_WM_UNIT_VALUE" val="252"/>
  <p:tag name="KSO_WM_TEMPLATE_ASSEMBLE_XID" val="5ef53fc4ea5a3ac527a1893c"/>
  <p:tag name="KSO_WM_TEMPLATE_ASSEMBLE_GROUPID" val="5ef53fc4ea5a3ac527a1893c"/>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575_1*i*4"/>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758ca4e4af8c46b28d1a14bc3761a7a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630"/>
  <p:tag name="KSO_WM_TEMPLATE_ASSEMBLE_XID" val="5ef53fc4ea5a3ac527a1893c"/>
  <p:tag name="KSO_WM_TEMPLATE_ASSEMBLE_GROUPID" val="5ef53fc4ea5a3ac527a1893c"/>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575_1*i*5"/>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660ef649c3cd4167ac48b71d6d399a1a"/>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ef53fc4ea5a3ac527a1893c"/>
  <p:tag name="KSO_WM_TEMPLATE_ASSEMBLE_GROUPID" val="5ef53fc4ea5a3ac527a1893c"/>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575_1*i*6"/>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600c20734b6f4271bb27757094427133"/>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ef53fc4ea5a3ac527a1893c"/>
  <p:tag name="KSO_WM_TEMPLATE_ASSEMBLE_GROUPID" val="5ef53fc4ea5a3ac527a1893c"/>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heme/theme1.xml><?xml version="1.0" encoding="utf-8"?>
<a:theme xmlns:a="http://schemas.openxmlformats.org/drawingml/2006/main" name="回顾">
  <a:themeElements>
    <a:clrScheme name="回顾">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txDef>
      <a:spPr>
        <a:noFill/>
      </a:spPr>
      <a:bodyPr wrap="square">
        <a:spAutoFit/>
      </a:bodyPr>
      <a:lstStyle>
        <a:defPPr algn="l">
          <a:defRPr sz="2400" dirty="0">
            <a:effectLst/>
            <a:latin typeface="Times New Roman" panose="02020603050405020304" pitchFamily="18" charset="0"/>
            <a:ea typeface="宋体" panose="02010600030101010101" pitchFamily="2"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180</TotalTime>
  <Words>7012</Words>
  <Application>Microsoft Office PowerPoint</Application>
  <PresentationFormat>宽屏</PresentationFormat>
  <Paragraphs>726</Paragraphs>
  <Slides>85</Slides>
  <Notes>7</Notes>
  <HiddenSlides>0</HiddenSlides>
  <MMClips>6</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85</vt:i4>
      </vt:variant>
    </vt:vector>
  </HeadingPairs>
  <TitlesOfParts>
    <vt:vector size="98" baseType="lpstr">
      <vt:lpstr>Americana XBd BT</vt:lpstr>
      <vt:lpstr>等线</vt:lpstr>
      <vt:lpstr>方正汉真广标简体</vt:lpstr>
      <vt:lpstr>微软雅黑</vt:lpstr>
      <vt:lpstr>Arial</vt:lpstr>
      <vt:lpstr>Bodoni MT Condensed</vt:lpstr>
      <vt:lpstr>Bradley Hand ITC</vt:lpstr>
      <vt:lpstr>Broadway</vt:lpstr>
      <vt:lpstr>Calibri</vt:lpstr>
      <vt:lpstr>Calibri Light</vt:lpstr>
      <vt:lpstr>Times New Roman</vt:lpstr>
      <vt:lpstr>Wingdings</vt:lpstr>
      <vt:lpstr>回顾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 University Education</dc:title>
  <dc:creator>wgq</dc:creator>
  <cp:lastModifiedBy>wgq</cp:lastModifiedBy>
  <cp:revision>228</cp:revision>
  <dcterms:created xsi:type="dcterms:W3CDTF">2020-08-15T02:55:00Z</dcterms:created>
  <dcterms:modified xsi:type="dcterms:W3CDTF">2020-09-04T06:21:01Z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